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8"/>
  </p:notesMasterIdLst>
  <p:sldIdLst>
    <p:sldId id="256" r:id="rId2"/>
    <p:sldId id="260" r:id="rId3"/>
    <p:sldId id="316" r:id="rId4"/>
    <p:sldId id="261" r:id="rId5"/>
    <p:sldId id="310" r:id="rId6"/>
    <p:sldId id="311" r:id="rId7"/>
    <p:sldId id="312" r:id="rId8"/>
    <p:sldId id="286" r:id="rId9"/>
    <p:sldId id="291" r:id="rId10"/>
    <p:sldId id="313" r:id="rId11"/>
    <p:sldId id="292" r:id="rId12"/>
    <p:sldId id="267" r:id="rId13"/>
    <p:sldId id="290" r:id="rId14"/>
    <p:sldId id="314" r:id="rId15"/>
    <p:sldId id="288" r:id="rId16"/>
    <p:sldId id="289" r:id="rId17"/>
  </p:sldIdLst>
  <p:sldSz cx="9144000" cy="6858000" type="screen4x3"/>
  <p:notesSz cx="6815138"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78" autoAdjust="0"/>
    <p:restoredTop sz="94542" autoAdjust="0"/>
  </p:normalViewPr>
  <p:slideViewPr>
    <p:cSldViewPr>
      <p:cViewPr>
        <p:scale>
          <a:sx n="80" d="100"/>
          <a:sy n="80" d="100"/>
        </p:scale>
        <p:origin x="-1378" y="-14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60800" y="0"/>
            <a:ext cx="2952750" cy="496888"/>
          </a:xfrm>
          <a:prstGeom prst="rect">
            <a:avLst/>
          </a:prstGeom>
        </p:spPr>
        <p:txBody>
          <a:bodyPr vert="horz" lIns="91440" tIns="45720" rIns="91440" bIns="45720" rtlCol="0"/>
          <a:lstStyle>
            <a:lvl1pPr algn="r">
              <a:defRPr sz="1200"/>
            </a:lvl1pPr>
          </a:lstStyle>
          <a:p>
            <a:fld id="{51D23FBC-B541-4110-AB41-A72C9C913699}" type="datetimeFigureOut">
              <a:rPr lang="ru-RU" smtClean="0"/>
              <a:t>20.12.2024</a:t>
            </a:fld>
            <a:endParaRPr lang="ru-RU"/>
          </a:p>
        </p:txBody>
      </p:sp>
      <p:sp>
        <p:nvSpPr>
          <p:cNvPr id="4" name="Образ слайда 3"/>
          <p:cNvSpPr>
            <a:spLocks noGrp="1" noRot="1" noChangeAspect="1"/>
          </p:cNvSpPr>
          <p:nvPr>
            <p:ph type="sldImg" idx="2"/>
          </p:nvPr>
        </p:nvSpPr>
        <p:spPr>
          <a:xfrm>
            <a:off x="923925" y="746125"/>
            <a:ext cx="4968875"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038" y="4722813"/>
            <a:ext cx="5453062" cy="447357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4038"/>
            <a:ext cx="2952750"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60800" y="9444038"/>
            <a:ext cx="2952750" cy="496887"/>
          </a:xfrm>
          <a:prstGeom prst="rect">
            <a:avLst/>
          </a:prstGeom>
        </p:spPr>
        <p:txBody>
          <a:bodyPr vert="horz" lIns="91440" tIns="45720" rIns="91440" bIns="45720" rtlCol="0" anchor="b"/>
          <a:lstStyle>
            <a:lvl1pPr algn="r">
              <a:defRPr sz="1200"/>
            </a:lvl1pPr>
          </a:lstStyle>
          <a:p>
            <a:fld id="{3C0FF0B7-56C4-4F6E-80F2-BE391D4AF83C}" type="slidenum">
              <a:rPr lang="ru-RU" smtClean="0"/>
              <a:t>‹#›</a:t>
            </a:fld>
            <a:endParaRPr lang="ru-RU"/>
          </a:p>
        </p:txBody>
      </p:sp>
    </p:spTree>
    <p:extLst>
      <p:ext uri="{BB962C8B-B14F-4D97-AF65-F5344CB8AC3E}">
        <p14:creationId xmlns:p14="http://schemas.microsoft.com/office/powerpoint/2010/main" val="387377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0FF0B7-56C4-4F6E-80F2-BE391D4AF83C}" type="slidenum">
              <a:rPr lang="ru-RU" smtClean="0"/>
              <a:t>3</a:t>
            </a:fld>
            <a:endParaRPr lang="ru-RU"/>
          </a:p>
        </p:txBody>
      </p:sp>
    </p:spTree>
    <p:extLst>
      <p:ext uri="{BB962C8B-B14F-4D97-AF65-F5344CB8AC3E}">
        <p14:creationId xmlns:p14="http://schemas.microsoft.com/office/powerpoint/2010/main" val="285143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20.12.2024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20.12.2024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20.12.2024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20.12.2024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20.12.2024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20.12.2024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20.12.2024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20.12.2024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20.12.2024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20.12.2024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20.12.2024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20.12.2024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96753"/>
            <a:ext cx="8712968" cy="2403698"/>
          </a:xfrm>
        </p:spPr>
        <p:txBody>
          <a:bodyPr>
            <a:normAutofit fontScale="90000"/>
          </a:bodyPr>
          <a:lstStyle/>
          <a:p>
            <a:r>
              <a:rPr lang="ru-RU" dirty="0" smtClean="0"/>
              <a:t/>
            </a:r>
            <a:br>
              <a:rPr lang="ru-RU" dirty="0" smtClean="0"/>
            </a:br>
            <a:r>
              <a:rPr lang="ru-RU" dirty="0"/>
              <a:t/>
            </a:r>
            <a:br>
              <a:rPr lang="ru-RU" dirty="0"/>
            </a:br>
            <a:r>
              <a:rPr lang="ru-RU" dirty="0" smtClean="0"/>
              <a:t/>
            </a:r>
            <a:br>
              <a:rPr lang="ru-RU" dirty="0" smtClean="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endParaRPr lang="ru-RU" dirty="0">
              <a:solidFill>
                <a:srgbClr val="FF0000"/>
              </a:solidFill>
            </a:endParaRPr>
          </a:p>
        </p:txBody>
      </p:sp>
      <p:sp>
        <p:nvSpPr>
          <p:cNvPr id="3" name="Подзаголовок 2"/>
          <p:cNvSpPr>
            <a:spLocks noGrp="1"/>
          </p:cNvSpPr>
          <p:nvPr>
            <p:ph type="subTitle" idx="1"/>
          </p:nvPr>
        </p:nvSpPr>
        <p:spPr>
          <a:xfrm>
            <a:off x="-16652" y="332656"/>
            <a:ext cx="9160652" cy="4823650"/>
          </a:xfrm>
        </p:spPr>
        <p:txBody>
          <a:bodyPr>
            <a:noAutofit/>
          </a:bodyPr>
          <a:lstStyle/>
          <a:p>
            <a:endParaRPr lang="ru-RU" sz="4400" dirty="0" smtClean="0">
              <a:solidFill>
                <a:schemeClr val="bg1"/>
              </a:solidFill>
            </a:endParaRPr>
          </a:p>
          <a:p>
            <a:r>
              <a:rPr lang="ru-RU" sz="4400" b="1" i="1" spc="300" dirty="0" smtClean="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Знаменательные </a:t>
            </a:r>
          </a:p>
          <a:p>
            <a:r>
              <a:rPr lang="ru-RU" sz="4400" b="1" i="1" spc="300" dirty="0" smtClean="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и </a:t>
            </a:r>
            <a:r>
              <a:rPr lang="ru-RU" sz="4400" b="1" i="1" spc="300" dirty="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памятные даты</a:t>
            </a:r>
          </a:p>
          <a:p>
            <a:r>
              <a:rPr lang="ru-RU" sz="4400" b="1" i="1" spc="300" dirty="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Каслинского </a:t>
            </a:r>
            <a:endParaRPr lang="ru-RU" sz="4400" b="1" i="1" spc="300" dirty="0" smtClean="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endParaRPr>
          </a:p>
          <a:p>
            <a:r>
              <a:rPr lang="ru-RU" sz="4400" b="1" i="1" spc="300" dirty="0" smtClean="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муниципального </a:t>
            </a:r>
            <a:r>
              <a:rPr lang="ru-RU" sz="4400" b="1" i="1" spc="300" dirty="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района</a:t>
            </a:r>
          </a:p>
          <a:p>
            <a:r>
              <a:rPr lang="ru-RU" sz="4400" b="1" i="1" spc="300" dirty="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на </a:t>
            </a:r>
            <a:r>
              <a:rPr lang="ru-RU" sz="4400" b="1" i="1" spc="300" dirty="0" smtClean="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2025 </a:t>
            </a:r>
            <a:r>
              <a:rPr lang="ru-RU" sz="4400" b="1" i="1" spc="300" dirty="0">
                <a:ln w="11430" cmpd="sng">
                  <a:solidFill>
                    <a:schemeClr val="accent1">
                      <a:tint val="10000"/>
                    </a:schemeClr>
                  </a:solidFill>
                  <a:prstDash val="solid"/>
                  <a:miter lim="800000"/>
                </a:ln>
                <a:solidFill>
                  <a:schemeClr val="accent2">
                    <a:lumMod val="75000"/>
                  </a:schemeClr>
                </a:solidFill>
                <a:effectLst>
                  <a:glow rad="45500">
                    <a:schemeClr val="accent1">
                      <a:satMod val="220000"/>
                      <a:alpha val="35000"/>
                    </a:schemeClr>
                  </a:glow>
                </a:effectLst>
              </a:rPr>
              <a:t>год</a:t>
            </a:r>
          </a:p>
          <a:p>
            <a:endParaRPr lang="ru-RU" sz="4400" dirty="0">
              <a:solidFill>
                <a:schemeClr val="bg1"/>
              </a:solidFill>
            </a:endParaRPr>
          </a:p>
        </p:txBody>
      </p:sp>
      <p:pic>
        <p:nvPicPr>
          <p:cNvPr id="5122"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26" y="26490"/>
            <a:ext cx="481807" cy="584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952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323528" y="260648"/>
            <a:ext cx="3960440" cy="6408712"/>
          </a:xfrm>
        </p:spPr>
        <p:txBody>
          <a:bodyPr>
            <a:noAutofit/>
          </a:bodyPr>
          <a:lstStyle/>
          <a:p>
            <a:pPr algn="ctr"/>
            <a:r>
              <a:rPr lang="ru-RU" sz="1400" b="1" dirty="0" smtClean="0"/>
              <a:t>60 лет </a:t>
            </a:r>
          </a:p>
          <a:p>
            <a:pPr lvl="0" algn="ctr">
              <a:spcAft>
                <a:spcPts val="0"/>
              </a:spcAft>
              <a:buClr>
                <a:srgbClr val="31B6FD"/>
              </a:buClr>
            </a:pPr>
            <a:r>
              <a:rPr lang="ru-RU" sz="1400" b="1" dirty="0">
                <a:solidFill>
                  <a:srgbClr val="073E87"/>
                </a:solidFill>
              </a:rPr>
              <a:t>со дня образования </a:t>
            </a:r>
          </a:p>
          <a:p>
            <a:pPr lvl="0" algn="ctr">
              <a:spcAft>
                <a:spcPts val="0"/>
              </a:spcAft>
              <a:buClr>
                <a:srgbClr val="31B6FD"/>
              </a:buClr>
            </a:pPr>
            <a:r>
              <a:rPr lang="ru-RU" sz="1400" b="1" dirty="0" err="1" smtClean="0">
                <a:solidFill>
                  <a:srgbClr val="073E87"/>
                </a:solidFill>
                <a:ea typeface="Times New Roman"/>
              </a:rPr>
              <a:t>Каслинского</a:t>
            </a:r>
            <a:r>
              <a:rPr lang="ru-RU" sz="1400" b="1" dirty="0" smtClean="0">
                <a:solidFill>
                  <a:srgbClr val="073E87"/>
                </a:solidFill>
                <a:ea typeface="Times New Roman"/>
              </a:rPr>
              <a:t> районного Совета ветеранов</a:t>
            </a:r>
            <a:endParaRPr lang="ru-RU" sz="1400" b="1" dirty="0">
              <a:solidFill>
                <a:srgbClr val="073E87"/>
              </a:solidFill>
              <a:ea typeface="Times New Roman"/>
            </a:endParaRPr>
          </a:p>
          <a:p>
            <a:pPr lvl="0" algn="ctr">
              <a:spcAft>
                <a:spcPts val="0"/>
              </a:spcAft>
              <a:buClr>
                <a:srgbClr val="31B6FD"/>
              </a:buClr>
            </a:pPr>
            <a:r>
              <a:rPr lang="ru-RU" sz="1400" b="1" dirty="0" smtClean="0">
                <a:solidFill>
                  <a:srgbClr val="073E87"/>
                </a:solidFill>
                <a:ea typeface="Times New Roman"/>
              </a:rPr>
              <a:t> </a:t>
            </a:r>
            <a:r>
              <a:rPr lang="ru-RU" sz="1400" b="1" dirty="0" smtClean="0">
                <a:solidFill>
                  <a:srgbClr val="073E87"/>
                </a:solidFill>
              </a:rPr>
              <a:t>(25 января 1965 </a:t>
            </a:r>
            <a:r>
              <a:rPr lang="ru-RU" sz="1400" b="1" dirty="0">
                <a:solidFill>
                  <a:srgbClr val="073E87"/>
                </a:solidFill>
              </a:rPr>
              <a:t>года</a:t>
            </a:r>
            <a:r>
              <a:rPr lang="ru-RU" sz="1400" b="1" dirty="0" smtClean="0">
                <a:solidFill>
                  <a:srgbClr val="073E87"/>
                </a:solidFill>
              </a:rPr>
              <a:t>)</a:t>
            </a:r>
          </a:p>
          <a:p>
            <a:pPr algn="ctr">
              <a:spcAft>
                <a:spcPts val="0"/>
              </a:spcAft>
            </a:pPr>
            <a:r>
              <a:rPr lang="ru-RU" sz="1400" b="1" dirty="0" smtClean="0">
                <a:latin typeface="Times New Roman"/>
                <a:ea typeface="Times New Roman"/>
              </a:rPr>
              <a:t>(</a:t>
            </a:r>
            <a:r>
              <a:rPr lang="ru-RU" sz="1400" b="1" dirty="0">
                <a:latin typeface="Times New Roman"/>
                <a:ea typeface="Times New Roman"/>
              </a:rPr>
              <a:t>ныне Районное отделение </a:t>
            </a:r>
            <a:r>
              <a:rPr lang="ru-RU" sz="1400" b="1" dirty="0" err="1">
                <a:latin typeface="Times New Roman"/>
                <a:ea typeface="Times New Roman"/>
              </a:rPr>
              <a:t>Каслинского</a:t>
            </a:r>
            <a:r>
              <a:rPr lang="ru-RU" sz="1400" b="1" dirty="0">
                <a:latin typeface="Times New Roman"/>
                <a:ea typeface="Times New Roman"/>
              </a:rPr>
              <a:t> муниципального района Челябинского регионального отделения Всероссийской общественной организации ветеранов (пенсионеров) войны, труда, Вооруженных сил и правоохранительных органов)</a:t>
            </a:r>
          </a:p>
          <a:p>
            <a:pPr algn="ctr">
              <a:spcAft>
                <a:spcPts val="0"/>
              </a:spcAft>
            </a:pPr>
            <a:r>
              <a:rPr lang="ru-RU" sz="1400" b="1" dirty="0" smtClean="0">
                <a:latin typeface="Times New Roman"/>
                <a:ea typeface="Times New Roman"/>
              </a:rPr>
              <a:t>г</a:t>
            </a:r>
            <a:r>
              <a:rPr lang="ru-RU" sz="1400" b="1" dirty="0">
                <a:latin typeface="Times New Roman"/>
                <a:ea typeface="Times New Roman"/>
              </a:rPr>
              <a:t>. Касли Челябинской </a:t>
            </a:r>
            <a:r>
              <a:rPr lang="ru-RU" sz="1400" b="1" dirty="0" smtClean="0">
                <a:latin typeface="Times New Roman"/>
                <a:ea typeface="Times New Roman"/>
              </a:rPr>
              <a:t>области</a:t>
            </a:r>
          </a:p>
          <a:p>
            <a:pPr algn="ctr">
              <a:spcAft>
                <a:spcPts val="0"/>
              </a:spcAft>
            </a:pPr>
            <a:endParaRPr lang="ru-RU" sz="1400" b="1" dirty="0">
              <a:latin typeface="Times New Roman"/>
              <a:ea typeface="Times New Roman"/>
            </a:endParaRPr>
          </a:p>
          <a:p>
            <a:pPr algn="just">
              <a:spcAft>
                <a:spcPts val="0"/>
              </a:spcAft>
            </a:pPr>
            <a:r>
              <a:rPr lang="ru-RU" sz="1400" dirty="0">
                <a:latin typeface="Times New Roman"/>
                <a:ea typeface="Times New Roman"/>
              </a:rPr>
              <a:t>В настоящее время в состав Совета ветеранов входят 33 первичные организации предприятий района, 10 500 ветеранов, в том числе 3 участника ВОВ 1941-1945 г., 15 вдов участников ВОВ, 68 тружеников тыла, </a:t>
            </a:r>
            <a:r>
              <a:rPr lang="ru-RU" sz="1400" dirty="0" smtClean="0">
                <a:latin typeface="Times New Roman"/>
                <a:ea typeface="Times New Roman"/>
              </a:rPr>
              <a:t>1 </a:t>
            </a:r>
            <a:r>
              <a:rPr lang="ru-RU" sz="1400" dirty="0">
                <a:latin typeface="Times New Roman"/>
                <a:ea typeface="Times New Roman"/>
              </a:rPr>
              <a:t>несовершеннолетний узник концлагеря, 1 блокадник Ленинграда, 239 детей погибших защитников Отечества, 30987 ветеранов труда, 296 ветеранов военной службы и правоохранительных органов, 297 пострадавших от аварии на ПО «Маяк», 14 человек группы особого риска</a:t>
            </a:r>
          </a:p>
          <a:p>
            <a:r>
              <a:rPr lang="ru-RU" sz="800" dirty="0" smtClean="0">
                <a:solidFill>
                  <a:schemeClr val="bg1"/>
                </a:solidFill>
              </a:rPr>
              <a:t>снование</a:t>
            </a:r>
            <a:r>
              <a:rPr lang="ru-RU" sz="800" dirty="0">
                <a:solidFill>
                  <a:schemeClr val="bg1"/>
                </a:solidFill>
              </a:rPr>
              <a:t>: </a:t>
            </a:r>
            <a:r>
              <a:rPr lang="ru-RU" sz="800" dirty="0" err="1" smtClean="0">
                <a:solidFill>
                  <a:schemeClr val="bg1"/>
                </a:solidFill>
              </a:rPr>
              <a:t>Энц</a:t>
            </a:r>
            <a:endParaRPr lang="ru-RU" sz="800" dirty="0" smtClean="0">
              <a:solidFill>
                <a:schemeClr val="bg1"/>
              </a:solidFill>
            </a:endParaRPr>
          </a:p>
          <a:p>
            <a:r>
              <a:rPr lang="ru-RU" sz="800" dirty="0" err="1" smtClean="0">
                <a:solidFill>
                  <a:schemeClr val="bg1"/>
                </a:solidFill>
              </a:rPr>
              <a:t>иклопедия</a:t>
            </a:r>
            <a:r>
              <a:rPr lang="ru-RU" sz="800" dirty="0" smtClean="0">
                <a:solidFill>
                  <a:schemeClr val="bg1"/>
                </a:solidFill>
              </a:rPr>
              <a:t> </a:t>
            </a:r>
            <a:r>
              <a:rPr lang="ru-RU" sz="800" dirty="0">
                <a:solidFill>
                  <a:schemeClr val="bg1"/>
                </a:solidFill>
              </a:rPr>
              <a:t>ЧО, </a:t>
            </a:r>
            <a:r>
              <a:rPr lang="ru-RU" sz="800" dirty="0" smtClean="0">
                <a:solidFill>
                  <a:schemeClr val="bg1"/>
                </a:solidFill>
              </a:rPr>
              <a:t>2008, </a:t>
            </a:r>
            <a:r>
              <a:rPr lang="ru-RU" sz="800" dirty="0">
                <a:solidFill>
                  <a:schemeClr val="bg1"/>
                </a:solidFill>
              </a:rPr>
              <a:t>том 1,                </a:t>
            </a:r>
            <a:r>
              <a:rPr lang="ru-RU" sz="800" dirty="0" err="1" smtClean="0">
                <a:solidFill>
                  <a:schemeClr val="bg1"/>
                </a:solidFill>
              </a:rPr>
              <a:t>стр</a:t>
            </a:r>
            <a:endParaRPr lang="ru-RU" sz="800" dirty="0" smtClean="0">
              <a:solidFill>
                <a:schemeClr val="bg1"/>
              </a:solidFill>
            </a:endParaRPr>
          </a:p>
          <a:p>
            <a:r>
              <a:rPr lang="ru-RU" sz="800" dirty="0" err="1" smtClean="0">
                <a:solidFill>
                  <a:schemeClr val="bg1"/>
                </a:solidFill>
              </a:rPr>
              <a:t>аница</a:t>
            </a:r>
            <a:r>
              <a:rPr lang="ru-RU" sz="800" dirty="0" smtClean="0">
                <a:solidFill>
                  <a:schemeClr val="bg1"/>
                </a:solidFill>
              </a:rPr>
              <a:t> 523</a:t>
            </a:r>
            <a:endParaRPr lang="ru-RU" sz="800" dirty="0">
              <a:solidFill>
                <a:schemeClr val="bg1"/>
              </a:solidFill>
            </a:endParaRPr>
          </a:p>
          <a:p>
            <a:pPr>
              <a:spcAft>
                <a:spcPts val="0"/>
              </a:spcAft>
            </a:pPr>
            <a:r>
              <a:rPr lang="ru-RU" sz="1100" dirty="0" smtClean="0">
                <a:latin typeface="Times New Roman"/>
                <a:ea typeface="Times New Roman"/>
              </a:rPr>
              <a:t>Сведения </a:t>
            </a:r>
            <a:r>
              <a:rPr lang="ru-RU" sz="1100" dirty="0">
                <a:latin typeface="Times New Roman"/>
                <a:ea typeface="Times New Roman"/>
              </a:rPr>
              <a:t>из книги «История </a:t>
            </a:r>
            <a:r>
              <a:rPr lang="ru-RU" sz="1100" dirty="0" err="1">
                <a:latin typeface="Times New Roman"/>
                <a:ea typeface="Times New Roman"/>
              </a:rPr>
              <a:t>Каслинского</a:t>
            </a:r>
            <a:r>
              <a:rPr lang="ru-RU" sz="1100" dirty="0">
                <a:latin typeface="Times New Roman"/>
                <a:ea typeface="Times New Roman"/>
              </a:rPr>
              <a:t> ветеранского движения</a:t>
            </a:r>
            <a:r>
              <a:rPr lang="ru-RU" sz="1100" dirty="0" smtClean="0">
                <a:latin typeface="Times New Roman"/>
                <a:ea typeface="Times New Roman"/>
              </a:rPr>
              <a:t>» (</a:t>
            </a:r>
            <a:r>
              <a:rPr lang="ru-RU" sz="1100" dirty="0">
                <a:latin typeface="Times New Roman"/>
                <a:ea typeface="Times New Roman"/>
              </a:rPr>
              <a:t>2012 г., лист 6</a:t>
            </a:r>
            <a:r>
              <a:rPr lang="ru-RU" sz="1100" dirty="0" smtClean="0">
                <a:latin typeface="Times New Roman"/>
                <a:ea typeface="Times New Roman"/>
              </a:rPr>
              <a:t>), Составители</a:t>
            </a:r>
            <a:r>
              <a:rPr lang="ru-RU" sz="1100" dirty="0">
                <a:latin typeface="Times New Roman"/>
                <a:ea typeface="Times New Roman"/>
              </a:rPr>
              <a:t>: </a:t>
            </a:r>
            <a:r>
              <a:rPr lang="ru-RU" sz="1100" dirty="0" smtClean="0">
                <a:latin typeface="Times New Roman"/>
                <a:ea typeface="Times New Roman"/>
              </a:rPr>
              <a:t>Гусев </a:t>
            </a:r>
            <a:r>
              <a:rPr lang="ru-RU" sz="1100" dirty="0">
                <a:latin typeface="Times New Roman"/>
                <a:ea typeface="Times New Roman"/>
              </a:rPr>
              <a:t>П.П., </a:t>
            </a:r>
          </a:p>
          <a:p>
            <a:r>
              <a:rPr lang="ru-RU" sz="1100" dirty="0">
                <a:latin typeface="Times New Roman"/>
                <a:ea typeface="Times New Roman"/>
              </a:rPr>
              <a:t>Мухин А.П., </a:t>
            </a:r>
            <a:r>
              <a:rPr lang="ru-RU" sz="1100" dirty="0" err="1">
                <a:latin typeface="Times New Roman"/>
                <a:ea typeface="Times New Roman"/>
              </a:rPr>
              <a:t>Колянова</a:t>
            </a:r>
            <a:r>
              <a:rPr lang="ru-RU" sz="1100" dirty="0">
                <a:latin typeface="Times New Roman"/>
                <a:ea typeface="Times New Roman"/>
              </a:rPr>
              <a:t> А.А.</a:t>
            </a:r>
            <a:endParaRPr lang="ru-RU" sz="11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descr="C:\Users\Шеф\Desktop\Знаменательные даты\ФОТО на 2025 год\Фото Совет ветеранов\Сурков А.П. председатель областного Совета ветеранов (55 лет Совету ветеранов.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55977" y="188641"/>
            <a:ext cx="4608511" cy="309634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Шеф\Desktop\Знаменательные даты\ФОТО на 2025 год\Фото Совет ветеранов\9 мая 2004 года.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55977" y="3429000"/>
            <a:ext cx="4608511"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4809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251520" y="260648"/>
            <a:ext cx="4320480" cy="6408712"/>
          </a:xfrm>
        </p:spPr>
        <p:txBody>
          <a:bodyPr>
            <a:normAutofit fontScale="25000" lnSpcReduction="20000"/>
          </a:bodyPr>
          <a:lstStyle/>
          <a:p>
            <a:pPr lvl="0" algn="ctr">
              <a:buClr>
                <a:srgbClr val="31B6FD"/>
              </a:buClr>
            </a:pPr>
            <a:r>
              <a:rPr lang="ru-RU" sz="9600" b="1" i="1" dirty="0" smtClean="0">
                <a:solidFill>
                  <a:srgbClr val="073E87"/>
                </a:solidFill>
              </a:rPr>
              <a:t>90 </a:t>
            </a:r>
            <a:r>
              <a:rPr lang="ru-RU" sz="9600" b="1" i="1" dirty="0">
                <a:solidFill>
                  <a:srgbClr val="073E87"/>
                </a:solidFill>
              </a:rPr>
              <a:t>лет </a:t>
            </a:r>
          </a:p>
          <a:p>
            <a:pPr lvl="0" algn="ctr">
              <a:buClr>
                <a:srgbClr val="31B6FD"/>
              </a:buClr>
            </a:pPr>
            <a:r>
              <a:rPr lang="ru-RU" sz="9600" b="1" i="1" dirty="0">
                <a:solidFill>
                  <a:srgbClr val="073E87"/>
                </a:solidFill>
              </a:rPr>
              <a:t>со дня рождения </a:t>
            </a:r>
          </a:p>
          <a:p>
            <a:pPr lvl="0" algn="ctr">
              <a:buClr>
                <a:srgbClr val="31B6FD"/>
              </a:buClr>
            </a:pPr>
            <a:r>
              <a:rPr lang="ru-RU" sz="9600" b="1" i="1" dirty="0" smtClean="0">
                <a:solidFill>
                  <a:srgbClr val="073E87"/>
                </a:solidFill>
              </a:rPr>
              <a:t>Колупаевой Эммы Максимовны</a:t>
            </a:r>
          </a:p>
          <a:p>
            <a:pPr lvl="0" algn="ctr">
              <a:buClr>
                <a:srgbClr val="31B6FD"/>
              </a:buClr>
            </a:pPr>
            <a:r>
              <a:rPr lang="ru-RU" sz="9600" b="1" i="1" dirty="0" smtClean="0">
                <a:solidFill>
                  <a:srgbClr val="073E87"/>
                </a:solidFill>
              </a:rPr>
              <a:t>(13.03.1935-11.10.2011)</a:t>
            </a:r>
            <a:endParaRPr lang="ru-RU" sz="9600" b="1" i="1" dirty="0">
              <a:solidFill>
                <a:srgbClr val="073E87"/>
              </a:solidFill>
            </a:endParaRPr>
          </a:p>
          <a:p>
            <a:pPr lvl="0" algn="ctr">
              <a:buClr>
                <a:srgbClr val="31B6FD"/>
              </a:buClr>
            </a:pPr>
            <a:endParaRPr lang="ru-RU" sz="2000" b="1" i="1" dirty="0">
              <a:solidFill>
                <a:srgbClr val="073E87"/>
              </a:solidFill>
            </a:endParaRPr>
          </a:p>
          <a:p>
            <a:pPr algn="ctr"/>
            <a:endParaRPr lang="ru-RU" sz="4900" dirty="0"/>
          </a:p>
          <a:p>
            <a:pPr algn="just">
              <a:spcAft>
                <a:spcPts val="0"/>
              </a:spcAft>
            </a:pPr>
            <a:r>
              <a:rPr lang="ru-RU" sz="5600" dirty="0" smtClean="0">
                <a:latin typeface="Times New Roman"/>
                <a:ea typeface="Times New Roman"/>
              </a:rPr>
              <a:t>Эмма Максимовна Колупаева – первый директор </a:t>
            </a:r>
            <a:r>
              <a:rPr lang="ru-RU" sz="5600" dirty="0" err="1" smtClean="0">
                <a:latin typeface="Times New Roman"/>
                <a:ea typeface="Times New Roman"/>
              </a:rPr>
              <a:t>Каслинского</a:t>
            </a:r>
            <a:r>
              <a:rPr lang="ru-RU" sz="5600" dirty="0" smtClean="0">
                <a:latin typeface="Times New Roman"/>
                <a:ea typeface="Times New Roman"/>
              </a:rPr>
              <a:t> историко – краеведческого музея (с 1977 года </a:t>
            </a:r>
            <a:r>
              <a:rPr lang="ru-RU" sz="5600" dirty="0" err="1" smtClean="0">
                <a:latin typeface="Times New Roman"/>
                <a:ea typeface="Times New Roman"/>
              </a:rPr>
              <a:t>Каслинского</a:t>
            </a:r>
            <a:r>
              <a:rPr lang="ru-RU" sz="5600" dirty="0" smtClean="0">
                <a:latin typeface="Times New Roman"/>
                <a:ea typeface="Times New Roman"/>
              </a:rPr>
              <a:t> музея художественного литья), председатель комиссии по делам молодежи </a:t>
            </a:r>
            <a:r>
              <a:rPr lang="ru-RU" sz="5600" dirty="0" err="1" smtClean="0">
                <a:latin typeface="Times New Roman"/>
                <a:ea typeface="Times New Roman"/>
              </a:rPr>
              <a:t>Каслинского</a:t>
            </a:r>
            <a:r>
              <a:rPr lang="ru-RU" sz="5600" dirty="0" smtClean="0">
                <a:latin typeface="Times New Roman"/>
                <a:ea typeface="Times New Roman"/>
              </a:rPr>
              <a:t> Совета ветеранов войны и труда, внештатный корреспондент газеты «Красное знамя», краевед, Почетный гражданин города Касли и </a:t>
            </a:r>
            <a:r>
              <a:rPr lang="ru-RU" sz="5600" dirty="0" err="1" smtClean="0">
                <a:latin typeface="Times New Roman"/>
                <a:ea typeface="Times New Roman"/>
              </a:rPr>
              <a:t>Каслинского</a:t>
            </a:r>
            <a:r>
              <a:rPr lang="ru-RU" sz="5600" dirty="0" smtClean="0">
                <a:latin typeface="Times New Roman"/>
                <a:ea typeface="Times New Roman"/>
              </a:rPr>
              <a:t> района» (2003).</a:t>
            </a:r>
          </a:p>
          <a:p>
            <a:pPr algn="just">
              <a:spcAft>
                <a:spcPts val="0"/>
              </a:spcAft>
            </a:pPr>
            <a:r>
              <a:rPr lang="ru-RU" sz="5600" dirty="0" smtClean="0">
                <a:latin typeface="Times New Roman"/>
                <a:ea typeface="Times New Roman"/>
              </a:rPr>
              <a:t>Награждена медалью «За доблестный труд в ознаменование 100-летия со дня рождения </a:t>
            </a:r>
          </a:p>
          <a:p>
            <a:pPr algn="just">
              <a:spcAft>
                <a:spcPts val="0"/>
              </a:spcAft>
            </a:pPr>
            <a:r>
              <a:rPr lang="ru-RU" sz="5600" dirty="0" smtClean="0">
                <a:latin typeface="Times New Roman"/>
                <a:ea typeface="Times New Roman"/>
              </a:rPr>
              <a:t>В.И. Ленина» (1970), знаками «Победитель Всесоюзного смотра музеев» (1970), «Победитель социалистического соревнования» (1974), значком Министерства культуры «За отличную работу» (1982), Лауреат премии Законодательного Собрания ЧО «Общественное признание 2011 года». Ей присвоено звание «Отличник шефства над селом» (1987)</a:t>
            </a:r>
          </a:p>
          <a:p>
            <a:pPr algn="just"/>
            <a:endParaRPr lang="ru-RU" sz="5600" dirty="0" smtClean="0"/>
          </a:p>
          <a:p>
            <a:r>
              <a:rPr lang="ru-RU" sz="5600" dirty="0" smtClean="0"/>
              <a:t>	</a:t>
            </a:r>
            <a:endParaRPr lang="ru-RU" dirty="0" smtClean="0"/>
          </a:p>
          <a:p>
            <a:pPr>
              <a:spcAft>
                <a:spcPts val="0"/>
              </a:spcAft>
            </a:pPr>
            <a:r>
              <a:rPr lang="ru-RU" sz="4000" dirty="0" err="1" smtClean="0">
                <a:solidFill>
                  <a:schemeClr val="bg1"/>
                </a:solidFill>
              </a:rPr>
              <a:t>нование</a:t>
            </a:r>
            <a:r>
              <a:rPr lang="ru-RU" sz="4000" dirty="0" smtClean="0">
                <a:solidFill>
                  <a:schemeClr val="bg1"/>
                </a:solidFill>
              </a:rPr>
              <a:t>: </a:t>
            </a:r>
            <a:r>
              <a:rPr lang="ru-RU" sz="4000" dirty="0" smtClean="0">
                <a:solidFill>
                  <a:schemeClr val="bg1"/>
                </a:solidFill>
                <a:ea typeface="Times New Roman"/>
              </a:rPr>
              <a:t>Протокол </a:t>
            </a:r>
            <a:r>
              <a:rPr lang="ru-RU" sz="4000" dirty="0">
                <a:solidFill>
                  <a:schemeClr val="bg1"/>
                </a:solidFill>
                <a:ea typeface="Times New Roman"/>
              </a:rPr>
              <a:t>№ 16 заседания Президиума Уральского областного исполнительного комитета Совета рабочих, крестьянских и </a:t>
            </a:r>
            <a:r>
              <a:rPr lang="ru-RU" sz="4000" dirty="0" err="1" smtClean="0">
                <a:solidFill>
                  <a:schemeClr val="bg1"/>
                </a:solidFill>
                <a:ea typeface="Times New Roman"/>
              </a:rPr>
              <a:t>касноармейских</a:t>
            </a:r>
            <a:r>
              <a:rPr lang="ru-RU" sz="4000" dirty="0" smtClean="0">
                <a:solidFill>
                  <a:schemeClr val="bg1"/>
                </a:solidFill>
                <a:ea typeface="Times New Roman"/>
              </a:rPr>
              <a:t> </a:t>
            </a:r>
            <a:r>
              <a:rPr lang="ru-RU" sz="4000" dirty="0">
                <a:solidFill>
                  <a:schemeClr val="bg1"/>
                </a:solidFill>
                <a:ea typeface="Times New Roman"/>
              </a:rPr>
              <a:t>депутатов от 27 февраля </a:t>
            </a:r>
            <a:r>
              <a:rPr lang="ru-RU" sz="4000" dirty="0" smtClean="0">
                <a:solidFill>
                  <a:schemeClr val="bg1"/>
                </a:solidFill>
                <a:ea typeface="Times New Roman"/>
              </a:rPr>
              <a:t>1924 </a:t>
            </a:r>
            <a:r>
              <a:rPr lang="ru-RU" sz="4000" dirty="0">
                <a:solidFill>
                  <a:schemeClr val="bg1"/>
                </a:solidFill>
                <a:ea typeface="Times New Roman"/>
              </a:rPr>
              <a:t>года</a:t>
            </a:r>
          </a:p>
          <a:p>
            <a:pPr>
              <a:spcAft>
                <a:spcPts val="0"/>
              </a:spcAft>
            </a:pPr>
            <a:r>
              <a:rPr lang="ru-RU" sz="4800" dirty="0">
                <a:latin typeface="Times New Roman"/>
                <a:ea typeface="Times New Roman"/>
              </a:rPr>
              <a:t>Энциклопедия ЧО, 2008 г</a:t>
            </a:r>
            <a:r>
              <a:rPr lang="ru-RU" sz="4800" dirty="0" smtClean="0">
                <a:latin typeface="Times New Roman"/>
                <a:ea typeface="Times New Roman"/>
              </a:rPr>
              <a:t>. том </a:t>
            </a:r>
            <a:r>
              <a:rPr lang="ru-RU" sz="4800" dirty="0">
                <a:latin typeface="Times New Roman"/>
                <a:ea typeface="Times New Roman"/>
              </a:rPr>
              <a:t>3, лист 311</a:t>
            </a:r>
            <a:r>
              <a:rPr lang="ru-RU" sz="4800" dirty="0" smtClean="0">
                <a:solidFill>
                  <a:schemeClr val="bg1"/>
                </a:solidFill>
                <a:ea typeface="Times New Roman"/>
              </a:rPr>
              <a:t>(Ф.48</a:t>
            </a:r>
            <a:r>
              <a:rPr lang="ru-RU" sz="4800" dirty="0">
                <a:solidFill>
                  <a:schemeClr val="bg1"/>
                </a:solidFill>
                <a:ea typeface="Times New Roman"/>
              </a:rPr>
              <a:t>. Оп.1. Д.</a:t>
            </a:r>
            <a:r>
              <a:rPr lang="ru-RU" sz="4000" dirty="0">
                <a:solidFill>
                  <a:schemeClr val="bg1"/>
                </a:solidFill>
                <a:ea typeface="Times New Roman"/>
              </a:rPr>
              <a:t>29а )</a:t>
            </a:r>
          </a:p>
          <a:p>
            <a:endParaRPr lang="ru-RU" sz="2200" dirty="0">
              <a:solidFill>
                <a:schemeClr val="bg1"/>
              </a:solidFill>
            </a:endParaRPr>
          </a:p>
        </p:txBody>
      </p:sp>
      <p:pic>
        <p:nvPicPr>
          <p:cNvPr id="1027" name="Picture 3" descr="C:\Users\Шеф\Desktop\Знаменательные даты\ФОТО на 2025 год\Фото Каслинский музей знаменательные даты на 2025 год\Э.М. Колупаева. Фото 1980-х гг..jpg"/>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4860032" y="188640"/>
            <a:ext cx="4104456" cy="5904656"/>
          </a:xfrm>
          <a:prstGeom prst="rect">
            <a:avLst/>
          </a:prstGeom>
          <a:noFill/>
          <a:extLst>
            <a:ext uri="{909E8E84-426E-40DD-AFC4-6F175D3DCCD1}">
              <a14:hiddenFill xmlns:a14="http://schemas.microsoft.com/office/drawing/2010/main">
                <a:solidFill>
                  <a:srgbClr val="FFFFFF"/>
                </a:solidFill>
              </a14:hiddenFill>
            </a:ext>
          </a:extLst>
        </p:spPr>
      </p:pic>
      <p:pic>
        <p:nvPicPr>
          <p:cNvPr id="3072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2305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0" y="292895"/>
            <a:ext cx="4464496" cy="6192688"/>
          </a:xfrm>
        </p:spPr>
        <p:txBody>
          <a:bodyPr>
            <a:normAutofit fontScale="25000" lnSpcReduction="20000"/>
          </a:bodyPr>
          <a:lstStyle/>
          <a:p>
            <a:pPr algn="ctr"/>
            <a:r>
              <a:rPr lang="ru-RU" sz="9600" b="1" i="1" dirty="0" smtClean="0"/>
              <a:t>55 лет</a:t>
            </a:r>
          </a:p>
          <a:p>
            <a:pPr algn="ctr">
              <a:spcAft>
                <a:spcPts val="0"/>
              </a:spcAft>
            </a:pPr>
            <a:r>
              <a:rPr lang="ru-RU" sz="9600" b="1" i="1" dirty="0" smtClean="0"/>
              <a:t>со </a:t>
            </a:r>
            <a:r>
              <a:rPr lang="ru-RU" sz="9600" b="1" i="1" dirty="0"/>
              <a:t>дня образования </a:t>
            </a:r>
            <a:endParaRPr lang="ru-RU" sz="9600" b="1" i="1" dirty="0" smtClean="0"/>
          </a:p>
          <a:p>
            <a:pPr algn="ctr">
              <a:spcAft>
                <a:spcPts val="0"/>
              </a:spcAft>
            </a:pPr>
            <a:r>
              <a:rPr lang="ru-RU" sz="9600" b="1" i="1" dirty="0" smtClean="0">
                <a:ea typeface="Times New Roman"/>
              </a:rPr>
              <a:t>детского сада-ясли </a:t>
            </a:r>
          </a:p>
          <a:p>
            <a:pPr algn="ctr">
              <a:spcAft>
                <a:spcPts val="0"/>
              </a:spcAft>
            </a:pPr>
            <a:r>
              <a:rPr lang="ru-RU" sz="9600" b="1" i="1" dirty="0" smtClean="0">
                <a:ea typeface="Times New Roman"/>
              </a:rPr>
              <a:t>№ 8 «Орлёнок»</a:t>
            </a:r>
          </a:p>
          <a:p>
            <a:pPr algn="ctr">
              <a:spcAft>
                <a:spcPts val="0"/>
              </a:spcAft>
            </a:pPr>
            <a:r>
              <a:rPr lang="ru-RU" sz="9600" b="1" i="1" dirty="0" smtClean="0">
                <a:ea typeface="Times New Roman"/>
              </a:rPr>
              <a:t> </a:t>
            </a:r>
            <a:r>
              <a:rPr lang="ru-RU" sz="9600" b="1" i="1" dirty="0" smtClean="0"/>
              <a:t>(18 февраля 1970 года)</a:t>
            </a:r>
          </a:p>
          <a:p>
            <a:pPr algn="ctr">
              <a:spcAft>
                <a:spcPts val="0"/>
              </a:spcAft>
            </a:pPr>
            <a:endParaRPr lang="ru-RU" sz="8000" b="1" i="1" dirty="0"/>
          </a:p>
          <a:p>
            <a:pPr algn="ctr">
              <a:spcAft>
                <a:spcPts val="0"/>
              </a:spcAft>
            </a:pPr>
            <a:r>
              <a:rPr lang="ru-RU" sz="7200" b="1" dirty="0" smtClean="0">
                <a:latin typeface="Times New Roman"/>
                <a:ea typeface="Times New Roman"/>
              </a:rPr>
              <a:t>(</a:t>
            </a:r>
            <a:r>
              <a:rPr lang="ru-RU" sz="7200" b="1" dirty="0">
                <a:latin typeface="Times New Roman"/>
                <a:ea typeface="Times New Roman"/>
              </a:rPr>
              <a:t>ныне муниципальное дошкольное образовательное учреждение детский сад № 8 «Орленок» комбинированного вида </a:t>
            </a:r>
            <a:r>
              <a:rPr lang="ru-RU" sz="7200" b="1" dirty="0" smtClean="0">
                <a:latin typeface="Times New Roman"/>
                <a:ea typeface="Times New Roman"/>
              </a:rPr>
              <a:t>г. Касли </a:t>
            </a:r>
            <a:r>
              <a:rPr lang="ru-RU" sz="7200" b="1" dirty="0" err="1" smtClean="0">
                <a:latin typeface="Times New Roman"/>
                <a:ea typeface="Times New Roman"/>
              </a:rPr>
              <a:t>Каслинского</a:t>
            </a:r>
            <a:r>
              <a:rPr lang="ru-RU" sz="7200" b="1" dirty="0" smtClean="0">
                <a:latin typeface="Times New Roman"/>
                <a:ea typeface="Times New Roman"/>
              </a:rPr>
              <a:t> </a:t>
            </a:r>
          </a:p>
          <a:p>
            <a:pPr algn="ctr">
              <a:spcAft>
                <a:spcPts val="0"/>
              </a:spcAft>
            </a:pPr>
            <a:r>
              <a:rPr lang="ru-RU" sz="7200" b="1" dirty="0" smtClean="0">
                <a:latin typeface="Times New Roman"/>
                <a:ea typeface="Times New Roman"/>
              </a:rPr>
              <a:t>муниципального района)</a:t>
            </a:r>
            <a:endParaRPr lang="ru-RU" sz="7200" b="1" dirty="0">
              <a:latin typeface="Times New Roman"/>
              <a:ea typeface="Times New Roman"/>
            </a:endParaRPr>
          </a:p>
          <a:p>
            <a:pPr algn="ctr">
              <a:spcAft>
                <a:spcPts val="0"/>
              </a:spcAft>
            </a:pPr>
            <a:r>
              <a:rPr lang="ru-RU" sz="7200" b="1" dirty="0">
                <a:latin typeface="Times New Roman"/>
                <a:ea typeface="Times New Roman"/>
              </a:rPr>
              <a:t>г. Касли Челябинской </a:t>
            </a:r>
            <a:r>
              <a:rPr lang="ru-RU" sz="7200" b="1" dirty="0" smtClean="0">
                <a:latin typeface="Times New Roman"/>
                <a:ea typeface="Times New Roman"/>
              </a:rPr>
              <a:t>области</a:t>
            </a:r>
          </a:p>
          <a:p>
            <a:pPr algn="ctr">
              <a:spcAft>
                <a:spcPts val="0"/>
              </a:spcAft>
            </a:pPr>
            <a:endParaRPr lang="ru-RU" sz="7200" dirty="0">
              <a:latin typeface="Times New Roman"/>
              <a:ea typeface="Times New Roman"/>
            </a:endParaRPr>
          </a:p>
          <a:p>
            <a:pPr algn="ctr">
              <a:spcAft>
                <a:spcPts val="0"/>
              </a:spcAft>
            </a:pPr>
            <a:r>
              <a:rPr lang="ru-RU" sz="7200" dirty="0">
                <a:latin typeface="Times New Roman"/>
                <a:ea typeface="Times New Roman"/>
              </a:rPr>
              <a:t>До 1992 года детский сад являлся структурным подразделением </a:t>
            </a:r>
            <a:r>
              <a:rPr lang="ru-RU" sz="7200" dirty="0" err="1">
                <a:latin typeface="Times New Roman"/>
                <a:ea typeface="Times New Roman"/>
              </a:rPr>
              <a:t>Каслинского</a:t>
            </a:r>
            <a:r>
              <a:rPr lang="ru-RU" sz="7200" dirty="0">
                <a:latin typeface="Times New Roman"/>
                <a:ea typeface="Times New Roman"/>
              </a:rPr>
              <a:t> радиозавода, а затем был передан в </a:t>
            </a:r>
            <a:r>
              <a:rPr lang="ru-RU" sz="7200" dirty="0" err="1">
                <a:latin typeface="Times New Roman"/>
                <a:ea typeface="Times New Roman"/>
              </a:rPr>
              <a:t>Каслинский</a:t>
            </a:r>
            <a:r>
              <a:rPr lang="ru-RU" sz="7200" dirty="0">
                <a:latin typeface="Times New Roman"/>
                <a:ea typeface="Times New Roman"/>
              </a:rPr>
              <a:t> городской отдел народного образования (приказ № 495 от 21.12.1992)</a:t>
            </a:r>
          </a:p>
          <a:p>
            <a:pPr algn="ctr"/>
            <a:endParaRPr lang="ru-RU" sz="6400" dirty="0"/>
          </a:p>
          <a:p>
            <a:endParaRPr lang="ru-RU" sz="6400" dirty="0" smtClean="0"/>
          </a:p>
          <a:p>
            <a:endParaRPr lang="ru-RU" sz="6400" dirty="0" smtClean="0"/>
          </a:p>
          <a:p>
            <a:endParaRPr lang="ru-RU" sz="6400" dirty="0"/>
          </a:p>
          <a:p>
            <a:endParaRPr lang="ru-RU" sz="6400" dirty="0" smtClean="0"/>
          </a:p>
          <a:p>
            <a:pPr>
              <a:spcAft>
                <a:spcPts val="0"/>
              </a:spcAft>
            </a:pPr>
            <a:r>
              <a:rPr lang="ru-RU" sz="4800" dirty="0">
                <a:latin typeface="Times New Roman"/>
                <a:ea typeface="Times New Roman"/>
              </a:rPr>
              <a:t>Решение Исполкома </a:t>
            </a:r>
            <a:r>
              <a:rPr lang="ru-RU" sz="4800" dirty="0" err="1">
                <a:latin typeface="Times New Roman"/>
                <a:ea typeface="Times New Roman"/>
              </a:rPr>
              <a:t>Каслинского</a:t>
            </a:r>
            <a:r>
              <a:rPr lang="ru-RU" sz="4800" dirty="0">
                <a:latin typeface="Times New Roman"/>
                <a:ea typeface="Times New Roman"/>
              </a:rPr>
              <a:t> городского Совета депутатов трудящихся от 18.02.1970 № </a:t>
            </a:r>
            <a:r>
              <a:rPr lang="ru-RU" sz="4800" dirty="0" smtClean="0">
                <a:latin typeface="Times New Roman"/>
                <a:ea typeface="Times New Roman"/>
              </a:rPr>
              <a:t>41 ф.64, о.1, д. 107,л.32.</a:t>
            </a:r>
          </a:p>
          <a:p>
            <a:endParaRPr lang="ru-RU" sz="6400" dirty="0" smtClean="0"/>
          </a:p>
          <a:p>
            <a:endParaRPr lang="ru-RU" dirty="0" smtClean="0"/>
          </a:p>
          <a:p>
            <a:endParaRPr lang="ru-RU" sz="5600" dirty="0" smtClean="0">
              <a:solidFill>
                <a:schemeClr val="bg1"/>
              </a:solidFill>
            </a:endParaRPr>
          </a:p>
          <a:p>
            <a:endParaRPr lang="ru-RU" sz="5600" dirty="0">
              <a:solidFill>
                <a:schemeClr val="bg1"/>
              </a:solidFill>
            </a:endParaRPr>
          </a:p>
          <a:p>
            <a:endParaRPr lang="ru-RU" sz="5600" dirty="0" smtClean="0">
              <a:solidFill>
                <a:schemeClr val="bg1"/>
              </a:solidFill>
            </a:endParaRPr>
          </a:p>
          <a:p>
            <a:r>
              <a:rPr lang="ru-RU" sz="5600" dirty="0" smtClean="0">
                <a:solidFill>
                  <a:schemeClr val="bg1"/>
                </a:solidFill>
              </a:rPr>
              <a:t>Основание</a:t>
            </a:r>
            <a:r>
              <a:rPr lang="ru-RU" sz="5600" dirty="0">
                <a:solidFill>
                  <a:schemeClr val="bg1"/>
                </a:solidFill>
              </a:rPr>
              <a:t>: </a:t>
            </a:r>
            <a:r>
              <a:rPr lang="ru-RU" sz="5600" dirty="0" smtClean="0">
                <a:solidFill>
                  <a:schemeClr val="bg1">
                    <a:lumMod val="95000"/>
                    <a:lumOff val="5000"/>
                  </a:schemeClr>
                </a:solidFill>
              </a:rPr>
              <a:t>Директива штаба Уральского военного округа от 01.12.1948 г. № ОРГ/1/03245 </a:t>
            </a:r>
            <a:endParaRPr lang="ru-RU" sz="5600" dirty="0">
              <a:solidFill>
                <a:schemeClr val="bg1">
                  <a:lumMod val="95000"/>
                  <a:lumOff val="5000"/>
                </a:schemeClr>
              </a:solidFill>
            </a:endParaRPr>
          </a:p>
        </p:txBody>
      </p:sp>
      <p:sp>
        <p:nvSpPr>
          <p:cNvPr id="2" name="Объект 1"/>
          <p:cNvSpPr>
            <a:spLocks noGrp="1"/>
          </p:cNvSpPr>
          <p:nvPr>
            <p:ph idx="1"/>
          </p:nvPr>
        </p:nvSpPr>
        <p:spPr>
          <a:xfrm>
            <a:off x="4499992" y="764704"/>
            <a:ext cx="4391670" cy="5493073"/>
          </a:xfrm>
        </p:spPr>
        <p:txBody>
          <a:bodyPr/>
          <a:lstStyle/>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descr="C:\Users\Шеф\Desktop\дс орленок.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99993" y="292896"/>
            <a:ext cx="4356000" cy="2947195"/>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Шеф\Desktop\детсад орленок.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99993" y="3429002"/>
            <a:ext cx="4356000" cy="3142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595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40506" y="299249"/>
            <a:ext cx="4187478" cy="6647974"/>
          </a:xfrm>
          <a:prstGeom prst="rect">
            <a:avLst/>
          </a:prstGeom>
        </p:spPr>
        <p:txBody>
          <a:bodyPr wrap="square">
            <a:spAutoFit/>
          </a:bodyPr>
          <a:lstStyle/>
          <a:p>
            <a:pPr algn="ctr"/>
            <a:endParaRPr lang="ru-RU" sz="2000" i="1" dirty="0"/>
          </a:p>
          <a:p>
            <a:pPr algn="ctr"/>
            <a:r>
              <a:rPr lang="ru-RU" sz="2800" b="1" i="1" dirty="0" smtClean="0">
                <a:solidFill>
                  <a:schemeClr val="tx2"/>
                </a:solidFill>
              </a:rPr>
              <a:t>65 лет </a:t>
            </a:r>
            <a:endParaRPr lang="ru-RU" sz="2800" b="1" i="1" dirty="0">
              <a:solidFill>
                <a:schemeClr val="tx2"/>
              </a:solidFill>
            </a:endParaRPr>
          </a:p>
          <a:p>
            <a:pPr algn="ctr"/>
            <a:r>
              <a:rPr lang="ru-RU" sz="2800" b="1" i="1" dirty="0">
                <a:solidFill>
                  <a:schemeClr val="tx2"/>
                </a:solidFill>
              </a:rPr>
              <a:t>со дня </a:t>
            </a:r>
            <a:r>
              <a:rPr lang="ru-RU" sz="2800" b="1" i="1" dirty="0" smtClean="0">
                <a:solidFill>
                  <a:schemeClr val="tx2"/>
                </a:solidFill>
              </a:rPr>
              <a:t>образования </a:t>
            </a:r>
          </a:p>
          <a:p>
            <a:pPr algn="ctr"/>
            <a:r>
              <a:rPr lang="ru-RU" sz="2800" b="1" i="1" dirty="0" smtClean="0">
                <a:solidFill>
                  <a:schemeClr val="tx2"/>
                </a:solidFill>
              </a:rPr>
              <a:t>детских яслей </a:t>
            </a:r>
          </a:p>
          <a:p>
            <a:pPr algn="ctr"/>
            <a:r>
              <a:rPr lang="ru-RU" sz="2800" b="1" i="1" dirty="0" smtClean="0">
                <a:solidFill>
                  <a:schemeClr val="tx2"/>
                </a:solidFill>
              </a:rPr>
              <a:t>с. Тимино </a:t>
            </a:r>
          </a:p>
          <a:p>
            <a:pPr algn="ctr"/>
            <a:r>
              <a:rPr lang="ru-RU" sz="2800" b="1" i="1" dirty="0" err="1" smtClean="0">
                <a:solidFill>
                  <a:schemeClr val="tx2"/>
                </a:solidFill>
              </a:rPr>
              <a:t>Каслинского</a:t>
            </a:r>
            <a:r>
              <a:rPr lang="ru-RU" sz="2800" b="1" i="1" dirty="0" smtClean="0">
                <a:solidFill>
                  <a:schemeClr val="tx2"/>
                </a:solidFill>
              </a:rPr>
              <a:t> района</a:t>
            </a:r>
          </a:p>
          <a:p>
            <a:pPr algn="ctr"/>
            <a:r>
              <a:rPr lang="ru-RU" sz="2400" b="1" i="1" dirty="0" smtClean="0">
                <a:solidFill>
                  <a:schemeClr val="tx2"/>
                </a:solidFill>
              </a:rPr>
              <a:t>(08 марта 1960 года)</a:t>
            </a:r>
          </a:p>
          <a:p>
            <a:pPr algn="ctr"/>
            <a:endParaRPr lang="ru-RU" sz="2800" b="1" i="1" dirty="0">
              <a:solidFill>
                <a:schemeClr val="tx2"/>
              </a:solidFill>
            </a:endParaRPr>
          </a:p>
          <a:p>
            <a:pPr algn="ctr"/>
            <a:r>
              <a:rPr lang="ru-RU" sz="2000" dirty="0" smtClean="0">
                <a:solidFill>
                  <a:schemeClr val="tx2"/>
                </a:solidFill>
              </a:rPr>
              <a:t>(ныне муниципальное дошкольное образовательное учреждение </a:t>
            </a:r>
          </a:p>
          <a:p>
            <a:pPr algn="ctr"/>
            <a:r>
              <a:rPr lang="ru-RU" sz="2000" dirty="0" smtClean="0">
                <a:solidFill>
                  <a:schemeClr val="tx2"/>
                </a:solidFill>
              </a:rPr>
              <a:t>детский сад «Улыбка» </a:t>
            </a:r>
          </a:p>
          <a:p>
            <a:pPr algn="ctr"/>
            <a:r>
              <a:rPr lang="ru-RU" sz="2000" dirty="0" smtClean="0">
                <a:solidFill>
                  <a:schemeClr val="tx2"/>
                </a:solidFill>
              </a:rPr>
              <a:t>с. Тимино </a:t>
            </a:r>
            <a:r>
              <a:rPr lang="ru-RU" sz="2000" dirty="0" err="1" smtClean="0">
                <a:solidFill>
                  <a:schemeClr val="tx2"/>
                </a:solidFill>
              </a:rPr>
              <a:t>Каслинского</a:t>
            </a:r>
            <a:r>
              <a:rPr lang="ru-RU" sz="2000" dirty="0" smtClean="0">
                <a:solidFill>
                  <a:schemeClr val="tx2"/>
                </a:solidFill>
              </a:rPr>
              <a:t> района)</a:t>
            </a:r>
          </a:p>
          <a:p>
            <a:endParaRPr lang="ru-RU" sz="1400" dirty="0">
              <a:solidFill>
                <a:schemeClr val="tx2"/>
              </a:solidFill>
            </a:endParaRPr>
          </a:p>
          <a:p>
            <a:endParaRPr lang="ru-RU" sz="1400" dirty="0" smtClean="0">
              <a:solidFill>
                <a:schemeClr val="tx2"/>
              </a:solidFill>
            </a:endParaRPr>
          </a:p>
          <a:p>
            <a:endParaRPr lang="ru-RU" sz="1400" dirty="0" smtClean="0">
              <a:solidFill>
                <a:schemeClr val="tx2"/>
              </a:solidFill>
            </a:endParaRPr>
          </a:p>
          <a:p>
            <a:endParaRPr lang="ru-RU" sz="1400" dirty="0">
              <a:solidFill>
                <a:schemeClr val="tx2"/>
              </a:solidFill>
            </a:endParaRPr>
          </a:p>
          <a:p>
            <a:endParaRPr lang="ru-RU" sz="1400" dirty="0" smtClean="0">
              <a:solidFill>
                <a:schemeClr val="tx2"/>
              </a:solidFill>
            </a:endParaRPr>
          </a:p>
          <a:p>
            <a:pPr>
              <a:spcAft>
                <a:spcPts val="0"/>
              </a:spcAft>
            </a:pPr>
            <a:r>
              <a:rPr lang="ru-RU" sz="1200" dirty="0" smtClean="0">
                <a:solidFill>
                  <a:schemeClr val="tx2"/>
                </a:solidFill>
                <a:latin typeface="Times New Roman"/>
                <a:ea typeface="Times New Roman"/>
              </a:rPr>
              <a:t>Постановление </a:t>
            </a:r>
            <a:r>
              <a:rPr lang="ru-RU" sz="1200" dirty="0">
                <a:solidFill>
                  <a:schemeClr val="tx2"/>
                </a:solidFill>
                <a:latin typeface="Times New Roman"/>
                <a:ea typeface="Times New Roman"/>
              </a:rPr>
              <a:t>Совета министров РСФСР от 08.03.1960 </a:t>
            </a:r>
            <a:endParaRPr lang="ru-RU" sz="1200" dirty="0" smtClean="0">
              <a:solidFill>
                <a:schemeClr val="tx2"/>
              </a:solidFill>
              <a:latin typeface="Times New Roman"/>
              <a:ea typeface="Times New Roman"/>
            </a:endParaRPr>
          </a:p>
          <a:p>
            <a:pPr>
              <a:spcAft>
                <a:spcPts val="0"/>
              </a:spcAft>
            </a:pPr>
            <a:r>
              <a:rPr lang="ru-RU" sz="1200" dirty="0" smtClean="0">
                <a:solidFill>
                  <a:schemeClr val="tx2"/>
                </a:solidFill>
                <a:latin typeface="Times New Roman"/>
                <a:ea typeface="Times New Roman"/>
              </a:rPr>
              <a:t>№ </a:t>
            </a:r>
            <a:r>
              <a:rPr lang="ru-RU" sz="1200" dirty="0">
                <a:solidFill>
                  <a:schemeClr val="tx2"/>
                </a:solidFill>
                <a:latin typeface="Times New Roman"/>
                <a:ea typeface="Times New Roman"/>
              </a:rPr>
              <a:t>327 </a:t>
            </a:r>
            <a:r>
              <a:rPr lang="ru-RU" sz="1200" dirty="0" smtClean="0">
                <a:solidFill>
                  <a:schemeClr val="tx2"/>
                </a:solidFill>
                <a:latin typeface="Times New Roman"/>
                <a:ea typeface="Times New Roman"/>
              </a:rPr>
              <a:t>(</a:t>
            </a:r>
            <a:r>
              <a:rPr lang="ru-RU" sz="1200" dirty="0">
                <a:solidFill>
                  <a:schemeClr val="tx2"/>
                </a:solidFill>
                <a:latin typeface="Times New Roman"/>
                <a:ea typeface="Times New Roman"/>
              </a:rPr>
              <a:t>выписка из исторической справки МДОУ детский сад «Улыбка»)</a:t>
            </a:r>
          </a:p>
          <a:p>
            <a:endParaRPr lang="ru-RU" sz="1400" dirty="0">
              <a:solidFill>
                <a:schemeClr val="bg1"/>
              </a:solidFill>
            </a:endParaRPr>
          </a:p>
        </p:txBody>
      </p:sp>
      <p:pic>
        <p:nvPicPr>
          <p:cNvPr id="11266" name="Picture 2" descr="C:\Users\Шеф\Desktop\детсад Улыбка с.Тимино 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44008" y="3429000"/>
            <a:ext cx="4320480" cy="3024336"/>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Шеф\Desktop\детсад Улыбка с.Тимино.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4008" y="217542"/>
            <a:ext cx="4320480" cy="3067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923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81013" y="299248"/>
            <a:ext cx="4090986" cy="6063198"/>
          </a:xfrm>
          <a:prstGeom prst="rect">
            <a:avLst/>
          </a:prstGeom>
        </p:spPr>
        <p:txBody>
          <a:bodyPr wrap="square">
            <a:spAutoFit/>
          </a:bodyPr>
          <a:lstStyle/>
          <a:p>
            <a:pPr lvl="0" algn="ctr"/>
            <a:r>
              <a:rPr lang="ru-RU" sz="2800" b="1" i="1" dirty="0">
                <a:solidFill>
                  <a:schemeClr val="tx2"/>
                </a:solidFill>
              </a:rPr>
              <a:t>65 лет </a:t>
            </a:r>
          </a:p>
          <a:p>
            <a:pPr lvl="0" algn="ctr"/>
            <a:r>
              <a:rPr lang="ru-RU" sz="2800" b="1" i="1" dirty="0">
                <a:solidFill>
                  <a:schemeClr val="tx2"/>
                </a:solidFill>
              </a:rPr>
              <a:t>со дня образования </a:t>
            </a:r>
          </a:p>
          <a:p>
            <a:pPr lvl="0" algn="ctr"/>
            <a:r>
              <a:rPr lang="ru-RU" sz="2800" b="1" i="1" dirty="0">
                <a:solidFill>
                  <a:schemeClr val="tx2"/>
                </a:solidFill>
              </a:rPr>
              <a:t>детских яслей </a:t>
            </a:r>
          </a:p>
          <a:p>
            <a:pPr lvl="0" algn="ctr"/>
            <a:r>
              <a:rPr lang="ru-RU" sz="2800" b="1" i="1" dirty="0">
                <a:solidFill>
                  <a:schemeClr val="tx2"/>
                </a:solidFill>
              </a:rPr>
              <a:t>с. </a:t>
            </a:r>
            <a:r>
              <a:rPr lang="ru-RU" sz="2800" b="1" i="1" dirty="0" err="1" smtClean="0">
                <a:solidFill>
                  <a:schemeClr val="tx2"/>
                </a:solidFill>
              </a:rPr>
              <a:t>Шабурово</a:t>
            </a:r>
            <a:r>
              <a:rPr lang="ru-RU" sz="2800" b="1" i="1" dirty="0" smtClean="0">
                <a:solidFill>
                  <a:schemeClr val="tx2"/>
                </a:solidFill>
              </a:rPr>
              <a:t> </a:t>
            </a:r>
            <a:endParaRPr lang="ru-RU" sz="2800" b="1" i="1" dirty="0">
              <a:solidFill>
                <a:schemeClr val="tx2"/>
              </a:solidFill>
            </a:endParaRPr>
          </a:p>
          <a:p>
            <a:pPr lvl="0" algn="ctr"/>
            <a:r>
              <a:rPr lang="ru-RU" sz="2800" b="1" i="1" dirty="0" err="1">
                <a:solidFill>
                  <a:schemeClr val="tx2"/>
                </a:solidFill>
              </a:rPr>
              <a:t>Каслинского</a:t>
            </a:r>
            <a:r>
              <a:rPr lang="ru-RU" sz="2800" b="1" i="1" dirty="0">
                <a:solidFill>
                  <a:schemeClr val="tx2"/>
                </a:solidFill>
              </a:rPr>
              <a:t> района</a:t>
            </a:r>
          </a:p>
          <a:p>
            <a:pPr lvl="0" algn="ctr"/>
            <a:r>
              <a:rPr lang="ru-RU" sz="2400" b="1" i="1" dirty="0">
                <a:solidFill>
                  <a:schemeClr val="tx2"/>
                </a:solidFill>
              </a:rPr>
              <a:t>(08 марта 1960 года)</a:t>
            </a:r>
          </a:p>
          <a:p>
            <a:pPr lvl="0" algn="ctr"/>
            <a:endParaRPr lang="ru-RU" sz="2800" b="1" i="1" dirty="0">
              <a:solidFill>
                <a:schemeClr val="tx2"/>
              </a:solidFill>
            </a:endParaRPr>
          </a:p>
          <a:p>
            <a:pPr lvl="0" algn="ctr"/>
            <a:r>
              <a:rPr lang="ru-RU" sz="2000" dirty="0">
                <a:solidFill>
                  <a:schemeClr val="tx2"/>
                </a:solidFill>
              </a:rPr>
              <a:t>(ныне муниципальное дошкольное образовательное учреждение </a:t>
            </a:r>
          </a:p>
          <a:p>
            <a:pPr lvl="0" algn="ctr"/>
            <a:r>
              <a:rPr lang="ru-RU" sz="2000" dirty="0">
                <a:solidFill>
                  <a:schemeClr val="tx2"/>
                </a:solidFill>
              </a:rPr>
              <a:t>детский сад </a:t>
            </a:r>
            <a:r>
              <a:rPr lang="ru-RU" sz="2000" dirty="0" smtClean="0">
                <a:solidFill>
                  <a:schemeClr val="tx2"/>
                </a:solidFill>
              </a:rPr>
              <a:t>«Тополёк» </a:t>
            </a:r>
            <a:endParaRPr lang="ru-RU" sz="2000" dirty="0">
              <a:solidFill>
                <a:schemeClr val="tx2"/>
              </a:solidFill>
            </a:endParaRPr>
          </a:p>
          <a:p>
            <a:pPr lvl="0" algn="ctr"/>
            <a:r>
              <a:rPr lang="ru-RU" sz="2000" dirty="0">
                <a:solidFill>
                  <a:schemeClr val="tx2"/>
                </a:solidFill>
              </a:rPr>
              <a:t>с. </a:t>
            </a:r>
            <a:r>
              <a:rPr lang="ru-RU" sz="2000" dirty="0" err="1" smtClean="0">
                <a:solidFill>
                  <a:schemeClr val="tx2"/>
                </a:solidFill>
              </a:rPr>
              <a:t>Шабурово</a:t>
            </a:r>
            <a:r>
              <a:rPr lang="ru-RU" sz="2000" dirty="0" smtClean="0">
                <a:solidFill>
                  <a:schemeClr val="tx2"/>
                </a:solidFill>
              </a:rPr>
              <a:t>  </a:t>
            </a:r>
            <a:r>
              <a:rPr lang="ru-RU" sz="2000" dirty="0" err="1">
                <a:solidFill>
                  <a:schemeClr val="tx2"/>
                </a:solidFill>
              </a:rPr>
              <a:t>Каслинского</a:t>
            </a:r>
            <a:r>
              <a:rPr lang="ru-RU" sz="2000" dirty="0">
                <a:solidFill>
                  <a:schemeClr val="tx2"/>
                </a:solidFill>
              </a:rPr>
              <a:t> района)</a:t>
            </a:r>
          </a:p>
          <a:p>
            <a:pPr algn="just"/>
            <a:endParaRPr lang="ru-RU" sz="1600" dirty="0" smtClean="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smtClean="0">
              <a:solidFill>
                <a:prstClr val="white"/>
              </a:solidFill>
            </a:endParaRPr>
          </a:p>
          <a:p>
            <a:pPr lvl="0"/>
            <a:r>
              <a:rPr lang="ru-RU" sz="1200" dirty="0">
                <a:solidFill>
                  <a:srgbClr val="073E87"/>
                </a:solidFill>
                <a:latin typeface="Times New Roman"/>
                <a:ea typeface="Times New Roman"/>
              </a:rPr>
              <a:t>Постановление Совета министров РСФСР от 08.03.1960 </a:t>
            </a:r>
            <a:endParaRPr lang="ru-RU" sz="1200" dirty="0" smtClean="0">
              <a:solidFill>
                <a:srgbClr val="073E87"/>
              </a:solidFill>
              <a:latin typeface="Times New Roman"/>
              <a:ea typeface="Times New Roman"/>
            </a:endParaRPr>
          </a:p>
          <a:p>
            <a:pPr lvl="0"/>
            <a:r>
              <a:rPr lang="ru-RU" sz="1200" dirty="0" smtClean="0">
                <a:solidFill>
                  <a:srgbClr val="073E87"/>
                </a:solidFill>
                <a:latin typeface="Times New Roman"/>
                <a:ea typeface="Times New Roman"/>
              </a:rPr>
              <a:t>№ </a:t>
            </a:r>
            <a:r>
              <a:rPr lang="ru-RU" sz="1200" dirty="0">
                <a:solidFill>
                  <a:srgbClr val="073E87"/>
                </a:solidFill>
                <a:latin typeface="Times New Roman"/>
                <a:ea typeface="Times New Roman"/>
              </a:rPr>
              <a:t>327 (выписка из исторической справки МДОУ детский сад «Улыбка»)</a:t>
            </a:r>
          </a:p>
          <a:p>
            <a:pPr algn="just"/>
            <a:endParaRPr lang="ru-RU" sz="1600" dirty="0">
              <a:solidFill>
                <a:prstClr val="white"/>
              </a:solidFill>
            </a:endParaRPr>
          </a:p>
        </p:txBody>
      </p:sp>
      <p:pic>
        <p:nvPicPr>
          <p:cNvPr id="7170" name="Picture 2" descr="C:\Users\Шеф\Desktop\Знаменательные даты\ФОТО на 2025 год\ФОТО Шабурово знаменательные даты на 2025 год\наш участок детсад Тополек Шабурово (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05113" y="3466851"/>
            <a:ext cx="4392489" cy="295232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Шеф\Desktop\Знаменательные даты\ФОТО на 2025 год\ФОТО Шабурово знаменательные даты на 2025 год\дс Тополек Шабурово.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4008" y="188640"/>
            <a:ext cx="4248473" cy="308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537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79512" y="292895"/>
            <a:ext cx="4968552" cy="6524863"/>
          </a:xfrm>
          <a:prstGeom prst="rect">
            <a:avLst/>
          </a:prstGeom>
        </p:spPr>
        <p:txBody>
          <a:bodyPr wrap="square">
            <a:spAutoFit/>
          </a:bodyPr>
          <a:lstStyle/>
          <a:p>
            <a:pPr lvl="0" algn="ctr"/>
            <a:r>
              <a:rPr lang="ru-RU" sz="2800" b="1" i="1" dirty="0" smtClean="0">
                <a:solidFill>
                  <a:schemeClr val="tx2"/>
                </a:solidFill>
              </a:rPr>
              <a:t>30 </a:t>
            </a:r>
            <a:r>
              <a:rPr lang="ru-RU" sz="2800" b="1" i="1" dirty="0">
                <a:solidFill>
                  <a:schemeClr val="tx2"/>
                </a:solidFill>
              </a:rPr>
              <a:t>лет </a:t>
            </a:r>
          </a:p>
          <a:p>
            <a:pPr lvl="0" algn="ctr"/>
            <a:r>
              <a:rPr lang="ru-RU" sz="2800" b="1" i="1" dirty="0">
                <a:solidFill>
                  <a:schemeClr val="tx2"/>
                </a:solidFill>
              </a:rPr>
              <a:t>со дня образования </a:t>
            </a:r>
          </a:p>
          <a:p>
            <a:pPr lvl="0" algn="ctr"/>
            <a:r>
              <a:rPr lang="ru-RU" sz="2800" b="1" i="1" dirty="0" smtClean="0">
                <a:solidFill>
                  <a:schemeClr val="tx2"/>
                </a:solidFill>
              </a:rPr>
              <a:t>дома-музея скульптора </a:t>
            </a:r>
          </a:p>
          <a:p>
            <a:pPr lvl="0" algn="ctr"/>
            <a:r>
              <a:rPr lang="ru-RU" sz="2800" b="1" i="1" dirty="0" smtClean="0">
                <a:solidFill>
                  <a:schemeClr val="tx2"/>
                </a:solidFill>
              </a:rPr>
              <a:t>Александра Васильевича Чиркина</a:t>
            </a:r>
          </a:p>
          <a:p>
            <a:pPr lvl="0" algn="ctr"/>
            <a:r>
              <a:rPr lang="ru-RU" sz="2800" b="1" i="1" dirty="0" smtClean="0">
                <a:solidFill>
                  <a:schemeClr val="tx2"/>
                </a:solidFill>
              </a:rPr>
              <a:t>(23.06.1995) </a:t>
            </a:r>
            <a:endParaRPr lang="ru-RU" sz="2800" b="1" i="1" dirty="0">
              <a:solidFill>
                <a:schemeClr val="tx2"/>
              </a:solidFill>
            </a:endParaRPr>
          </a:p>
          <a:p>
            <a:pPr algn="ctr"/>
            <a:endParaRPr lang="ru-RU" dirty="0">
              <a:solidFill>
                <a:schemeClr val="tx2"/>
              </a:solidFill>
            </a:endParaRPr>
          </a:p>
          <a:p>
            <a:pPr algn="ctr">
              <a:spcAft>
                <a:spcPts val="0"/>
              </a:spcAft>
            </a:pPr>
            <a:r>
              <a:rPr lang="ru-RU" dirty="0" smtClean="0">
                <a:solidFill>
                  <a:schemeClr val="tx2"/>
                </a:solidFill>
                <a:latin typeface="Times New Roman"/>
                <a:ea typeface="Times New Roman"/>
              </a:rPr>
              <a:t>В </a:t>
            </a:r>
            <a:r>
              <a:rPr lang="ru-RU" dirty="0">
                <a:solidFill>
                  <a:schemeClr val="tx2"/>
                </a:solidFill>
                <a:latin typeface="Times New Roman"/>
                <a:ea typeface="Times New Roman"/>
              </a:rPr>
              <a:t>1989 году при поддержке Главного управления культуры и искусства Челябинской области был приобретен у наследников дом, в котором в 1973−1989 годах проживал Александр Чиркин. </a:t>
            </a:r>
          </a:p>
          <a:p>
            <a:pPr algn="ctr">
              <a:spcAft>
                <a:spcPts val="0"/>
              </a:spcAft>
            </a:pPr>
            <a:r>
              <a:rPr lang="ru-RU" dirty="0">
                <a:solidFill>
                  <a:schemeClr val="tx2"/>
                </a:solidFill>
                <a:latin typeface="Times New Roman"/>
                <a:ea typeface="Times New Roman"/>
              </a:rPr>
              <a:t>Дом-музей является структурным подразделением муниципального учреждения «</a:t>
            </a:r>
            <a:r>
              <a:rPr lang="ru-RU" dirty="0" err="1">
                <a:solidFill>
                  <a:schemeClr val="tx2"/>
                </a:solidFill>
                <a:latin typeface="Times New Roman"/>
                <a:ea typeface="Times New Roman"/>
              </a:rPr>
              <a:t>Каслинский</a:t>
            </a:r>
            <a:r>
              <a:rPr lang="ru-RU" dirty="0">
                <a:solidFill>
                  <a:schemeClr val="tx2"/>
                </a:solidFill>
                <a:latin typeface="Times New Roman"/>
                <a:ea typeface="Times New Roman"/>
              </a:rPr>
              <a:t> историко- художественный музей»</a:t>
            </a:r>
          </a:p>
          <a:p>
            <a:pPr algn="ctr"/>
            <a:endParaRPr lang="ru-RU" dirty="0">
              <a:solidFill>
                <a:schemeClr val="tx2"/>
              </a:solidFill>
            </a:endParaRPr>
          </a:p>
          <a:p>
            <a:endParaRPr lang="ru-RU" sz="1400" dirty="0" smtClean="0">
              <a:solidFill>
                <a:schemeClr val="tx2"/>
              </a:solidFill>
              <a:latin typeface="Times New Roman"/>
              <a:ea typeface="Times New Roman"/>
            </a:endParaRPr>
          </a:p>
          <a:p>
            <a:endParaRPr lang="ru-RU" sz="1400" dirty="0" smtClean="0">
              <a:solidFill>
                <a:schemeClr val="tx2"/>
              </a:solidFill>
              <a:latin typeface="Times New Roman"/>
              <a:ea typeface="Times New Roman"/>
            </a:endParaRPr>
          </a:p>
          <a:p>
            <a:r>
              <a:rPr lang="ru-RU" sz="1200" dirty="0" smtClean="0">
                <a:solidFill>
                  <a:schemeClr val="tx2"/>
                </a:solidFill>
                <a:latin typeface="Times New Roman"/>
                <a:ea typeface="Times New Roman"/>
              </a:rPr>
              <a:t>Устав </a:t>
            </a:r>
            <a:r>
              <a:rPr lang="ru-RU" sz="1200" dirty="0">
                <a:solidFill>
                  <a:schemeClr val="tx2"/>
                </a:solidFill>
                <a:latin typeface="Times New Roman"/>
                <a:ea typeface="Times New Roman"/>
              </a:rPr>
              <a:t>муниципального учреждения «</a:t>
            </a:r>
            <a:r>
              <a:rPr lang="ru-RU" sz="1200" dirty="0" err="1">
                <a:solidFill>
                  <a:schemeClr val="tx2"/>
                </a:solidFill>
                <a:latin typeface="Times New Roman"/>
                <a:ea typeface="Times New Roman"/>
              </a:rPr>
              <a:t>Каслинский</a:t>
            </a:r>
            <a:r>
              <a:rPr lang="ru-RU" sz="1200" dirty="0">
                <a:solidFill>
                  <a:schemeClr val="tx2"/>
                </a:solidFill>
                <a:latin typeface="Times New Roman"/>
                <a:ea typeface="Times New Roman"/>
              </a:rPr>
              <a:t> историко- художественный музей» от 25.11.2020 №</a:t>
            </a:r>
            <a:r>
              <a:rPr lang="ru-RU" sz="1200" dirty="0" smtClean="0">
                <a:solidFill>
                  <a:schemeClr val="tx2"/>
                </a:solidFill>
                <a:latin typeface="Times New Roman"/>
                <a:ea typeface="Times New Roman"/>
              </a:rPr>
              <a:t>830</a:t>
            </a:r>
            <a:endParaRPr lang="ru-RU" sz="1200" dirty="0" smtClean="0">
              <a:solidFill>
                <a:schemeClr val="tx2"/>
              </a:solidFill>
            </a:endParaRPr>
          </a:p>
          <a:p>
            <a:pPr algn="just"/>
            <a:endParaRPr lang="ru-RU" sz="1600" dirty="0">
              <a:solidFill>
                <a:schemeClr val="tx2"/>
              </a:solidFill>
            </a:endParaRPr>
          </a:p>
          <a:p>
            <a:pPr algn="just"/>
            <a:endParaRPr lang="ru-RU" sz="1600" dirty="0">
              <a:solidFill>
                <a:prstClr val="white"/>
              </a:solidFill>
            </a:endParaRPr>
          </a:p>
        </p:txBody>
      </p:sp>
      <p:pic>
        <p:nvPicPr>
          <p:cNvPr id="1026" name="Picture 2" descr="C:\Users\Шеф\Desktop\дом-музей Чиркина 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11427" y="292894"/>
            <a:ext cx="3168352" cy="234401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Шеф\Desktop\дом-музей Чиркина.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56176" y="2276872"/>
            <a:ext cx="276806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Шеф\Desktop\дом музей Чиркина А.В.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48064" y="4581128"/>
            <a:ext cx="2304256" cy="2175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789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240506" y="292894"/>
            <a:ext cx="4619526" cy="6304456"/>
          </a:xfrm>
        </p:spPr>
        <p:txBody>
          <a:bodyPr>
            <a:normAutofit fontScale="25000" lnSpcReduction="20000"/>
          </a:bodyPr>
          <a:lstStyle/>
          <a:p>
            <a:pPr algn="ctr"/>
            <a:endParaRPr lang="ru-RU" sz="3300" dirty="0" smtClean="0"/>
          </a:p>
          <a:p>
            <a:pPr lvl="0" algn="ctr">
              <a:buClr>
                <a:srgbClr val="31B6FD"/>
              </a:buClr>
            </a:pPr>
            <a:r>
              <a:rPr lang="ru-RU" sz="8000" b="1" i="1" dirty="0" smtClean="0">
                <a:solidFill>
                  <a:srgbClr val="073E87"/>
                </a:solidFill>
              </a:rPr>
              <a:t>95лет </a:t>
            </a:r>
            <a:endParaRPr lang="ru-RU" sz="8000" b="1" i="1" dirty="0">
              <a:solidFill>
                <a:srgbClr val="073E87"/>
              </a:solidFill>
            </a:endParaRPr>
          </a:p>
          <a:p>
            <a:pPr lvl="0" algn="ctr">
              <a:buClr>
                <a:srgbClr val="31B6FD"/>
              </a:buClr>
            </a:pPr>
            <a:r>
              <a:rPr lang="ru-RU" sz="8000" b="1" i="1" dirty="0">
                <a:solidFill>
                  <a:srgbClr val="073E87"/>
                </a:solidFill>
              </a:rPr>
              <a:t> со дня рождения</a:t>
            </a:r>
          </a:p>
          <a:p>
            <a:pPr lvl="0" algn="ctr">
              <a:buClr>
                <a:srgbClr val="31B6FD"/>
              </a:buClr>
            </a:pPr>
            <a:r>
              <a:rPr lang="ru-RU" sz="8000" b="1" i="1" dirty="0" smtClean="0">
                <a:solidFill>
                  <a:srgbClr val="073E87"/>
                </a:solidFill>
              </a:rPr>
              <a:t>Чиркина Александра Васильевича</a:t>
            </a:r>
          </a:p>
          <a:p>
            <a:pPr lvl="0" algn="ctr">
              <a:buClr>
                <a:srgbClr val="31B6FD"/>
              </a:buClr>
            </a:pPr>
            <a:r>
              <a:rPr lang="ru-RU" sz="8000" b="1" i="1" dirty="0" smtClean="0">
                <a:solidFill>
                  <a:srgbClr val="073E87"/>
                </a:solidFill>
              </a:rPr>
              <a:t>(23.07.1930-11.09.1989)</a:t>
            </a:r>
            <a:endParaRPr lang="ru-RU" sz="8000" b="1" i="1" dirty="0">
              <a:solidFill>
                <a:srgbClr val="073E87"/>
              </a:solidFill>
            </a:endParaRPr>
          </a:p>
          <a:p>
            <a:pPr algn="just">
              <a:spcAft>
                <a:spcPts val="0"/>
              </a:spcAft>
            </a:pPr>
            <a:r>
              <a:rPr lang="ru-RU" sz="6400" dirty="0">
                <a:latin typeface="Times New Roman"/>
                <a:ea typeface="Times New Roman"/>
              </a:rPr>
              <a:t>День рождения Чиркина Александра Васильевича – скульптора, члена Союза художников СССР (1964), заводского и областного художественных советов, ведущего скульптора </a:t>
            </a:r>
            <a:r>
              <a:rPr lang="ru-RU" sz="6400" dirty="0" err="1">
                <a:latin typeface="Times New Roman"/>
                <a:ea typeface="Times New Roman"/>
              </a:rPr>
              <a:t>Каслинского</a:t>
            </a:r>
            <a:r>
              <a:rPr lang="ru-RU" sz="6400" dirty="0">
                <a:latin typeface="Times New Roman"/>
                <a:ea typeface="Times New Roman"/>
              </a:rPr>
              <a:t> машиностроительного завода (1970-  1989). </a:t>
            </a:r>
          </a:p>
          <a:p>
            <a:pPr algn="just">
              <a:spcAft>
                <a:spcPts val="0"/>
              </a:spcAft>
            </a:pPr>
            <a:r>
              <a:rPr lang="ru-RU" sz="6400" dirty="0">
                <a:latin typeface="Times New Roman"/>
                <a:ea typeface="Times New Roman"/>
              </a:rPr>
              <a:t>Окончил Свердловское художественное училище (1948 – 1949), Уральское художественно - промышленное училище (1952</a:t>
            </a:r>
            <a:r>
              <a:rPr lang="ru-RU" sz="6400" dirty="0" smtClean="0">
                <a:latin typeface="Times New Roman"/>
                <a:ea typeface="Times New Roman"/>
              </a:rPr>
              <a:t>, г</a:t>
            </a:r>
            <a:r>
              <a:rPr lang="ru-RU" sz="6400" dirty="0">
                <a:latin typeface="Times New Roman"/>
                <a:ea typeface="Times New Roman"/>
              </a:rPr>
              <a:t>. Нижний Тагил), Ленинградскую специальную подготовительную школу при Институте им. И. Репина Академии художеств СССР (1949 – 1954).</a:t>
            </a:r>
          </a:p>
          <a:p>
            <a:pPr algn="just">
              <a:spcAft>
                <a:spcPts val="0"/>
              </a:spcAft>
            </a:pPr>
            <a:r>
              <a:rPr lang="ru-RU" sz="6400" dirty="0">
                <a:latin typeface="Times New Roman"/>
                <a:ea typeface="Times New Roman"/>
              </a:rPr>
              <a:t>Работал учеником формовщика на </a:t>
            </a:r>
            <a:r>
              <a:rPr lang="ru-RU" sz="6400" dirty="0" err="1">
                <a:latin typeface="Times New Roman"/>
                <a:ea typeface="Times New Roman"/>
              </a:rPr>
              <a:t>Каслинском</a:t>
            </a:r>
            <a:r>
              <a:rPr lang="ru-RU" sz="6400" dirty="0">
                <a:latin typeface="Times New Roman"/>
                <a:ea typeface="Times New Roman"/>
              </a:rPr>
              <a:t> чугунно-литейном заводе и постигал азы профессии в городской изостудии под руководством главного скульптора завода П.С. Аникина и старейшего мастера – чеканщика </a:t>
            </a:r>
            <a:endParaRPr lang="ru-RU" sz="6400" dirty="0" smtClean="0">
              <a:latin typeface="Times New Roman"/>
              <a:ea typeface="Times New Roman"/>
            </a:endParaRPr>
          </a:p>
          <a:p>
            <a:pPr algn="just">
              <a:spcAft>
                <a:spcPts val="0"/>
              </a:spcAft>
            </a:pPr>
            <a:r>
              <a:rPr lang="ru-RU" sz="6400" dirty="0" smtClean="0">
                <a:latin typeface="Times New Roman"/>
                <a:ea typeface="Times New Roman"/>
              </a:rPr>
              <a:t>М.О</a:t>
            </a:r>
            <a:r>
              <a:rPr lang="ru-RU" sz="6400" dirty="0">
                <a:latin typeface="Times New Roman"/>
                <a:ea typeface="Times New Roman"/>
              </a:rPr>
              <a:t>. Глухова.</a:t>
            </a:r>
          </a:p>
          <a:p>
            <a:pPr algn="just">
              <a:spcAft>
                <a:spcPts val="0"/>
              </a:spcAft>
            </a:pPr>
            <a:r>
              <a:rPr lang="ru-RU" sz="6400" dirty="0">
                <a:latin typeface="Times New Roman"/>
                <a:ea typeface="Times New Roman"/>
              </a:rPr>
              <a:t>Участник многочисленных художественных выставок, награжден рядом дипломов и почетных грамот, медалью «Ветеран труда»</a:t>
            </a:r>
          </a:p>
          <a:p>
            <a:pPr algn="just"/>
            <a:endParaRPr lang="ru-RU" sz="3500" i="1" dirty="0" smtClean="0"/>
          </a:p>
          <a:p>
            <a:pPr>
              <a:spcAft>
                <a:spcPts val="0"/>
              </a:spcAft>
            </a:pPr>
            <a:endParaRPr lang="ru-RU" sz="5600" dirty="0" smtClean="0">
              <a:latin typeface="Times New Roman"/>
              <a:ea typeface="Times New Roman"/>
            </a:endParaRPr>
          </a:p>
          <a:p>
            <a:pPr>
              <a:spcAft>
                <a:spcPts val="0"/>
              </a:spcAft>
            </a:pPr>
            <a:endParaRPr lang="ru-RU" sz="5600" dirty="0" smtClean="0">
              <a:latin typeface="Times New Roman"/>
              <a:ea typeface="Times New Roman"/>
            </a:endParaRPr>
          </a:p>
          <a:p>
            <a:pPr>
              <a:spcAft>
                <a:spcPts val="0"/>
              </a:spcAft>
            </a:pPr>
            <a:r>
              <a:rPr lang="ru-RU" sz="4800" dirty="0" smtClean="0">
                <a:latin typeface="Times New Roman"/>
                <a:ea typeface="Times New Roman"/>
              </a:rPr>
              <a:t>Сведения </a:t>
            </a:r>
            <a:r>
              <a:rPr lang="ru-RU" sz="4800" dirty="0">
                <a:latin typeface="Times New Roman"/>
                <a:ea typeface="Times New Roman"/>
              </a:rPr>
              <a:t>МУ «</a:t>
            </a:r>
            <a:r>
              <a:rPr lang="ru-RU" sz="4800" dirty="0" err="1">
                <a:latin typeface="Times New Roman"/>
                <a:ea typeface="Times New Roman"/>
              </a:rPr>
              <a:t>Каслинский</a:t>
            </a:r>
            <a:r>
              <a:rPr lang="ru-RU" sz="4800" dirty="0">
                <a:latin typeface="Times New Roman"/>
                <a:ea typeface="Times New Roman"/>
              </a:rPr>
              <a:t> историко - художественный музей» г. </a:t>
            </a:r>
            <a:r>
              <a:rPr lang="ru-RU" sz="4800" dirty="0" smtClean="0">
                <a:latin typeface="Times New Roman"/>
                <a:ea typeface="Times New Roman"/>
              </a:rPr>
              <a:t>Касли (</a:t>
            </a:r>
            <a:r>
              <a:rPr lang="ru-RU" sz="4800" dirty="0">
                <a:latin typeface="Times New Roman"/>
                <a:ea typeface="Times New Roman"/>
              </a:rPr>
              <a:t>ведомственный архив, ф. 2, о. 1, д. 1)</a:t>
            </a:r>
            <a:endParaRPr lang="ru-RU" sz="4800" dirty="0" smtClean="0"/>
          </a:p>
          <a:p>
            <a:endParaRPr lang="ru-RU" sz="9600" dirty="0"/>
          </a:p>
          <a:p>
            <a:pPr algn="ctr"/>
            <a:endParaRPr lang="ru-RU" sz="9600" dirty="0"/>
          </a:p>
          <a:p>
            <a:pPr algn="ctr"/>
            <a:endParaRPr lang="ru-RU" sz="9600" dirty="0"/>
          </a:p>
          <a:p>
            <a:pPr algn="ctr"/>
            <a:endParaRPr lang="ru-RU" dirty="0" smtClean="0"/>
          </a:p>
          <a:p>
            <a:pPr algn="ctr"/>
            <a:endParaRPr lang="ru-RU" dirty="0"/>
          </a:p>
          <a:p>
            <a:pPr algn="ctr"/>
            <a:endParaRPr lang="ru-RU" dirty="0" smtClean="0"/>
          </a:p>
          <a:p>
            <a:pPr algn="ctr"/>
            <a:endParaRPr lang="ru-RU" dirty="0" smtClean="0"/>
          </a:p>
          <a:p>
            <a:pPr algn="ctr"/>
            <a:endParaRPr lang="ru-RU" dirty="0"/>
          </a:p>
          <a:p>
            <a:pPr algn="ctr"/>
            <a:endParaRPr lang="ru-RU" dirty="0" smtClean="0"/>
          </a:p>
          <a:p>
            <a:r>
              <a:rPr lang="ru-RU" sz="5600" dirty="0" smtClean="0">
                <a:solidFill>
                  <a:schemeClr val="bg1"/>
                </a:solidFill>
              </a:rPr>
              <a:t>Основание: Воспоминание сторожил с. </a:t>
            </a:r>
            <a:r>
              <a:rPr lang="ru-RU" sz="5600" dirty="0" err="1" smtClean="0">
                <a:solidFill>
                  <a:schemeClr val="bg1"/>
                </a:solidFill>
              </a:rPr>
              <a:t>Шабурово</a:t>
            </a:r>
            <a:endParaRPr lang="ru-RU" sz="5600" dirty="0">
              <a:solidFill>
                <a:schemeClr val="bg1"/>
              </a:solidFill>
            </a:endParaRP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Шеф\Desktop\Знаменательные даты\ФОТО на 2025 год\Фото Каслинский музей знаменательные даты на 2025 год\А.В. Чиркин. 1988-1989.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32040" y="188640"/>
            <a:ext cx="4116424" cy="316835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Шеф\Desktop\Знаменательные даты\ФОТО на 2025 год\Фото Каслинский музей знаменательные даты на 2025 год\А.В. Чиркин у модели памятника В.Ф. Торокину. 1988г..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44008" y="3573016"/>
            <a:ext cx="4104456"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451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251520" y="260648"/>
            <a:ext cx="5040560" cy="6261303"/>
          </a:xfrm>
        </p:spPr>
        <p:txBody>
          <a:bodyPr>
            <a:normAutofit fontScale="25000" lnSpcReduction="20000"/>
          </a:bodyPr>
          <a:lstStyle/>
          <a:p>
            <a:pPr algn="ctr"/>
            <a:endParaRPr lang="ru-RU" sz="3300" dirty="0" smtClean="0"/>
          </a:p>
          <a:p>
            <a:pPr lvl="0" algn="ctr">
              <a:buClr>
                <a:srgbClr val="31B6FD"/>
              </a:buClr>
            </a:pPr>
            <a:r>
              <a:rPr lang="ru-RU" sz="9600" b="1" i="1" dirty="0">
                <a:solidFill>
                  <a:srgbClr val="073E87"/>
                </a:solidFill>
              </a:rPr>
              <a:t>35 лет </a:t>
            </a:r>
          </a:p>
          <a:p>
            <a:pPr lvl="0" algn="ctr">
              <a:spcAft>
                <a:spcPts val="0"/>
              </a:spcAft>
              <a:buClr>
                <a:srgbClr val="31B6FD"/>
              </a:buClr>
            </a:pPr>
            <a:r>
              <a:rPr lang="ru-RU" sz="9600" b="1" i="1" dirty="0">
                <a:solidFill>
                  <a:srgbClr val="073E87"/>
                </a:solidFill>
              </a:rPr>
              <a:t>со дня образования </a:t>
            </a:r>
          </a:p>
          <a:p>
            <a:pPr lvl="0" algn="ctr">
              <a:spcAft>
                <a:spcPts val="0"/>
              </a:spcAft>
              <a:buClr>
                <a:srgbClr val="31B6FD"/>
              </a:buClr>
            </a:pPr>
            <a:r>
              <a:rPr lang="ru-RU" sz="9600" b="1" i="1" dirty="0" err="1">
                <a:solidFill>
                  <a:srgbClr val="073E87"/>
                </a:solidFill>
                <a:ea typeface="Times New Roman"/>
              </a:rPr>
              <a:t>Каслинского</a:t>
            </a:r>
            <a:r>
              <a:rPr lang="ru-RU" sz="9600" b="1" i="1" dirty="0">
                <a:solidFill>
                  <a:srgbClr val="073E87"/>
                </a:solidFill>
                <a:ea typeface="Times New Roman"/>
              </a:rPr>
              <a:t> районного отделения Челябинской областной общественной организации Всероссийского общества </a:t>
            </a:r>
            <a:r>
              <a:rPr lang="ru-RU" sz="9600" b="1" i="1" dirty="0" smtClean="0">
                <a:solidFill>
                  <a:srgbClr val="073E87"/>
                </a:solidFill>
                <a:ea typeface="Times New Roman"/>
              </a:rPr>
              <a:t>инвалидов</a:t>
            </a:r>
          </a:p>
          <a:p>
            <a:pPr lvl="0" algn="ctr">
              <a:spcAft>
                <a:spcPts val="0"/>
              </a:spcAft>
              <a:buClr>
                <a:srgbClr val="31B6FD"/>
              </a:buClr>
            </a:pPr>
            <a:r>
              <a:rPr lang="ru-RU" sz="9600" b="1" i="1" dirty="0" smtClean="0">
                <a:solidFill>
                  <a:srgbClr val="073E87"/>
                </a:solidFill>
                <a:ea typeface="Times New Roman"/>
              </a:rPr>
              <a:t>(29 августа 1990)</a:t>
            </a:r>
            <a:endParaRPr lang="ru-RU" sz="9600" b="1" i="1" dirty="0">
              <a:solidFill>
                <a:srgbClr val="073E87"/>
              </a:solidFill>
              <a:ea typeface="Times New Roman"/>
            </a:endParaRPr>
          </a:p>
          <a:p>
            <a:pPr lvl="0" algn="ctr">
              <a:spcAft>
                <a:spcPts val="0"/>
              </a:spcAft>
              <a:buClrTx/>
              <a:buSzTx/>
            </a:pPr>
            <a:endParaRPr lang="ru-RU" sz="8000" b="1" i="1" dirty="0">
              <a:solidFill>
                <a:prstClr val="white"/>
              </a:solidFill>
            </a:endParaRPr>
          </a:p>
          <a:p>
            <a:pPr lvl="0" algn="ctr">
              <a:spcAft>
                <a:spcPts val="0"/>
              </a:spcAft>
              <a:buClrTx/>
              <a:buSzTx/>
            </a:pPr>
            <a:r>
              <a:rPr lang="ru-RU" sz="8000" dirty="0">
                <a:latin typeface="Times New Roman"/>
                <a:ea typeface="Times New Roman"/>
              </a:rPr>
              <a:t>(ныне Местная общественная организация инвалидов </a:t>
            </a:r>
            <a:r>
              <a:rPr lang="ru-RU" sz="8000" dirty="0" err="1">
                <a:latin typeface="Times New Roman"/>
                <a:ea typeface="Times New Roman"/>
              </a:rPr>
              <a:t>Каслинского</a:t>
            </a:r>
            <a:r>
              <a:rPr lang="ru-RU" sz="8000" dirty="0">
                <a:latin typeface="Times New Roman"/>
                <a:ea typeface="Times New Roman"/>
              </a:rPr>
              <a:t> муниципального района Челябинской областной общественной организации Общероссийской общественной организации «Всероссийское общество инвалидов») </a:t>
            </a:r>
          </a:p>
          <a:p>
            <a:pPr lvl="0">
              <a:spcAft>
                <a:spcPts val="0"/>
              </a:spcAft>
              <a:buClrTx/>
              <a:buSzTx/>
            </a:pPr>
            <a:endParaRPr lang="ru-RU" sz="8000" dirty="0">
              <a:latin typeface="Times New Roman"/>
              <a:ea typeface="Times New Roman"/>
            </a:endParaRPr>
          </a:p>
          <a:p>
            <a:pPr lvl="0" algn="ctr">
              <a:spcAft>
                <a:spcPts val="0"/>
              </a:spcAft>
              <a:buClrTx/>
              <a:buSzTx/>
            </a:pPr>
            <a:r>
              <a:rPr lang="ru-RU" sz="8000" dirty="0">
                <a:latin typeface="Times New Roman"/>
                <a:ea typeface="Times New Roman"/>
              </a:rPr>
              <a:t>г. Касли Челябинской области</a:t>
            </a:r>
          </a:p>
          <a:p>
            <a:pPr lvl="0">
              <a:spcAft>
                <a:spcPts val="0"/>
              </a:spcAft>
              <a:buClrTx/>
              <a:buSzTx/>
            </a:pPr>
            <a:endParaRPr lang="ru-RU" sz="3500" dirty="0"/>
          </a:p>
          <a:p>
            <a:pPr lvl="0">
              <a:spcAft>
                <a:spcPts val="0"/>
              </a:spcAft>
              <a:buClrTx/>
              <a:buSzTx/>
            </a:pPr>
            <a:endParaRPr lang="ru-RU" sz="3500" dirty="0" smtClean="0"/>
          </a:p>
          <a:p>
            <a:pPr lvl="0">
              <a:spcAft>
                <a:spcPts val="0"/>
              </a:spcAft>
              <a:buClrTx/>
              <a:buSzTx/>
            </a:pPr>
            <a:endParaRPr lang="ru-RU" sz="3500" dirty="0"/>
          </a:p>
          <a:p>
            <a:pPr lvl="0">
              <a:spcAft>
                <a:spcPts val="0"/>
              </a:spcAft>
              <a:buClrTx/>
              <a:buSzTx/>
            </a:pPr>
            <a:endParaRPr lang="ru-RU" sz="3500" dirty="0" smtClean="0"/>
          </a:p>
          <a:p>
            <a:pPr lvl="0">
              <a:spcAft>
                <a:spcPts val="0"/>
              </a:spcAft>
              <a:buClrTx/>
              <a:buSzTx/>
            </a:pPr>
            <a:endParaRPr lang="ru-RU" sz="3500" dirty="0" smtClean="0"/>
          </a:p>
          <a:p>
            <a:pPr lvl="0">
              <a:spcAft>
                <a:spcPts val="0"/>
              </a:spcAft>
              <a:buClrTx/>
              <a:buSzTx/>
            </a:pPr>
            <a:endParaRPr lang="ru-RU" sz="3500" dirty="0" smtClean="0"/>
          </a:p>
          <a:p>
            <a:pPr lvl="0">
              <a:spcAft>
                <a:spcPts val="0"/>
              </a:spcAft>
              <a:buClrTx/>
              <a:buSzTx/>
            </a:pPr>
            <a:r>
              <a:rPr lang="ru-RU" sz="4800" dirty="0" smtClean="0">
                <a:latin typeface="Times New Roman"/>
                <a:ea typeface="Times New Roman"/>
              </a:rPr>
              <a:t>Сведения </a:t>
            </a:r>
            <a:r>
              <a:rPr lang="ru-RU" sz="4800" dirty="0">
                <a:latin typeface="Times New Roman"/>
                <a:ea typeface="Times New Roman"/>
              </a:rPr>
              <a:t>из свидетельства о регистрации общественного объединения (</a:t>
            </a:r>
            <a:r>
              <a:rPr lang="ru-RU" sz="4800" dirty="0" err="1">
                <a:latin typeface="Times New Roman"/>
                <a:ea typeface="Times New Roman"/>
              </a:rPr>
              <a:t>Каслинского</a:t>
            </a:r>
            <a:r>
              <a:rPr lang="ru-RU" sz="4800" dirty="0">
                <a:latin typeface="Times New Roman"/>
                <a:ea typeface="Times New Roman"/>
              </a:rPr>
              <a:t> отделения) от 09.06.1998 г. №</a:t>
            </a:r>
            <a:r>
              <a:rPr lang="ru-RU" sz="4800" dirty="0" smtClean="0">
                <a:latin typeface="Times New Roman"/>
                <a:ea typeface="Times New Roman"/>
              </a:rPr>
              <a:t>11</a:t>
            </a:r>
            <a:endParaRPr lang="ru-RU" sz="4800" dirty="0"/>
          </a:p>
          <a:p>
            <a:pPr lvl="0">
              <a:spcAft>
                <a:spcPts val="0"/>
              </a:spcAft>
              <a:buClrTx/>
              <a:buSzTx/>
            </a:pPr>
            <a:endParaRPr lang="ru-RU" sz="4800" dirty="0"/>
          </a:p>
          <a:p>
            <a:pPr algn="ctr"/>
            <a:endParaRPr lang="ru-RU" sz="3500" dirty="0" smtClean="0"/>
          </a:p>
          <a:p>
            <a:pPr algn="ctr"/>
            <a:endParaRPr lang="ru-RU" sz="3500" dirty="0"/>
          </a:p>
          <a:p>
            <a:pPr algn="ctr"/>
            <a:endParaRPr lang="ru-RU" sz="3500" dirty="0" smtClean="0"/>
          </a:p>
          <a:p>
            <a:pPr algn="ctr"/>
            <a:endParaRPr lang="ru-RU" dirty="0"/>
          </a:p>
          <a:p>
            <a:pPr algn="ctr"/>
            <a:endParaRPr lang="ru-RU" dirty="0" smtClean="0"/>
          </a:p>
        </p:txBody>
      </p:sp>
      <p:sp>
        <p:nvSpPr>
          <p:cNvPr id="4" name="Объект 3"/>
          <p:cNvSpPr>
            <a:spLocks noGrp="1"/>
          </p:cNvSpPr>
          <p:nvPr>
            <p:ph idx="1"/>
          </p:nvPr>
        </p:nvSpPr>
        <p:spPr>
          <a:xfrm>
            <a:off x="5220072" y="404664"/>
            <a:ext cx="3744416" cy="5729016"/>
          </a:xfrm>
        </p:spPr>
        <p:txBody>
          <a:bodyPr>
            <a:normAutofit/>
          </a:bodyPr>
          <a:lstStyle/>
          <a:p>
            <a:endParaRPr lang="ru-RU" dirty="0" smtClean="0"/>
          </a:p>
          <a:p>
            <a:endParaRPr lang="ru-RU" dirty="0"/>
          </a:p>
          <a:p>
            <a:endParaRPr lang="ru-RU" dirty="0" smtClean="0"/>
          </a:p>
          <a:p>
            <a:pPr marL="137160" indent="0">
              <a:buNone/>
            </a:pPr>
            <a:endParaRPr lang="ru-RU" dirty="0" smtClean="0"/>
          </a:p>
          <a:p>
            <a:pPr marL="137160" indent="0">
              <a:buNone/>
            </a:pPr>
            <a:endParaRPr lang="ru-RU" sz="1200" dirty="0"/>
          </a:p>
          <a:p>
            <a:pPr marL="137160" indent="0">
              <a:buNone/>
            </a:pPr>
            <a:r>
              <a:rPr lang="ru-RU" sz="1200" dirty="0" smtClean="0"/>
              <a:t>     </a:t>
            </a:r>
          </a:p>
          <a:p>
            <a:pPr marL="137160" indent="0">
              <a:buNone/>
            </a:pPr>
            <a:endParaRPr lang="ru-RU" sz="1200" dirty="0" smtClean="0"/>
          </a:p>
          <a:p>
            <a:pPr marL="137160" indent="0">
              <a:buNone/>
            </a:pPr>
            <a:endParaRPr lang="ru-RU" sz="1200" dirty="0"/>
          </a:p>
          <a:p>
            <a:pPr marL="137160" indent="0">
              <a:buNone/>
            </a:pPr>
            <a:endParaRPr lang="ru-RU" sz="1200" dirty="0" smtClean="0"/>
          </a:p>
          <a:p>
            <a:pPr marL="137160" indent="0">
              <a:buNone/>
            </a:pPr>
            <a:endParaRPr lang="ru-RU" sz="1200" dirty="0"/>
          </a:p>
          <a:p>
            <a:pPr marL="137160" indent="0">
              <a:buNone/>
            </a:pPr>
            <a:endParaRPr lang="ru-RU" sz="1200" dirty="0" smtClean="0"/>
          </a:p>
          <a:p>
            <a:pPr marL="137160" indent="0">
              <a:buNone/>
            </a:pPr>
            <a:r>
              <a:rPr lang="ru-RU" sz="1200" dirty="0" smtClean="0"/>
              <a:t>В </a:t>
            </a:r>
            <a:r>
              <a:rPr lang="ru-RU" sz="1200" dirty="0" err="1"/>
              <a:t>Каслях</a:t>
            </a:r>
            <a:r>
              <a:rPr lang="ru-RU" sz="1200" dirty="0"/>
              <a:t> с 35-летием представителей местной организации Всероссийского общества инвалидов (ВОИ) поздравили председатель Собрания депутатов </a:t>
            </a:r>
            <a:r>
              <a:rPr lang="ru-RU" sz="1200" dirty="0" err="1"/>
              <a:t>Каслинского</a:t>
            </a:r>
            <a:r>
              <a:rPr lang="ru-RU" sz="1200" dirty="0"/>
              <a:t> района Игорь Михайлович Дятлов и председатель постоянной депутатской комиссии по социальной политике Собрания депутатов Николай Михайлович </a:t>
            </a:r>
            <a:r>
              <a:rPr lang="ru-RU" sz="1200" dirty="0" smtClean="0"/>
              <a:t>Гвоздев</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a:spLocks noChangeArrowheads="1"/>
          </p:cNvSpPr>
          <p:nvPr/>
        </p:nvSpPr>
        <p:spPr bwMode="auto">
          <a:xfrm>
            <a:off x="152400" y="-78433"/>
            <a:ext cx="2055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600" b="0" i="0" u="none" strike="noStrike" cap="none" normalizeH="0" baseline="0" dirty="0" smtClean="0">
                <a:ln>
                  <a:noFill/>
                </a:ln>
                <a:solidFill>
                  <a:schemeClr val="tx1"/>
                </a:solidFill>
                <a:effectLst/>
                <a:latin typeface="Arial" pitchFamily="34" charset="0"/>
                <a:cs typeface="Arial" pitchFamily="34" charset="0"/>
              </a:rPr>
              <a:t> </a:t>
            </a:r>
            <a:r>
              <a:rPr kumimoji="0" lang="ru-RU" sz="900" b="0" i="0" u="none" strike="noStrike" cap="none" normalizeH="0" baseline="0" dirty="0" smtClean="0">
                <a:ln>
                  <a:noFill/>
                </a:ln>
                <a:solidFill>
                  <a:schemeClr val="tx1"/>
                </a:solidFill>
                <a:effectLst/>
                <a:latin typeface="Arial" pitchFamily="34" charset="0"/>
                <a:cs typeface="Arial" pitchFamily="34" charset="0"/>
              </a:rPr>
              <a:t/>
            </a:r>
            <a:br>
              <a:rPr kumimoji="0" lang="ru-RU" sz="900" b="0" i="0" u="none" strike="noStrike" cap="none" normalizeH="0" baseline="0" dirty="0" smtClean="0">
                <a:ln>
                  <a:noFill/>
                </a:ln>
                <a:solidFill>
                  <a:schemeClr val="tx1"/>
                </a:solidFill>
                <a:effectLst/>
                <a:latin typeface="Arial" pitchFamily="34"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7" name="Picture 5" descr="C:\Users\Шеф\Desktop\инв-678x38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20072" y="692696"/>
            <a:ext cx="3726200"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4663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292894"/>
            <a:ext cx="4824536" cy="6140142"/>
          </a:xfrm>
          <a:prstGeom prst="rect">
            <a:avLst/>
          </a:prstGeom>
        </p:spPr>
        <p:txBody>
          <a:bodyPr wrap="square">
            <a:spAutoFit/>
          </a:bodyPr>
          <a:lstStyle/>
          <a:p>
            <a:pPr lvl="0" algn="ctr">
              <a:spcAft>
                <a:spcPts val="600"/>
              </a:spcAft>
              <a:buClr>
                <a:srgbClr val="31B6FD"/>
              </a:buClr>
              <a:buSzPct val="100000"/>
            </a:pPr>
            <a:r>
              <a:rPr lang="ru-RU" sz="2400" b="1" i="1" dirty="0" smtClean="0">
                <a:solidFill>
                  <a:srgbClr val="073E87"/>
                </a:solidFill>
              </a:rPr>
              <a:t>45 </a:t>
            </a:r>
            <a:r>
              <a:rPr lang="ru-RU" sz="2400" b="1" i="1" dirty="0">
                <a:solidFill>
                  <a:srgbClr val="073E87"/>
                </a:solidFill>
              </a:rPr>
              <a:t>лет </a:t>
            </a:r>
          </a:p>
          <a:p>
            <a:pPr algn="ctr">
              <a:spcAft>
                <a:spcPts val="0"/>
              </a:spcAft>
            </a:pPr>
            <a:r>
              <a:rPr lang="ru-RU" sz="2400" b="1" i="1" dirty="0">
                <a:solidFill>
                  <a:srgbClr val="073E87"/>
                </a:solidFill>
              </a:rPr>
              <a:t>со дня </a:t>
            </a:r>
            <a:r>
              <a:rPr lang="ru-RU" sz="2400" b="1" i="1" dirty="0" smtClean="0">
                <a:solidFill>
                  <a:srgbClr val="073E87"/>
                </a:solidFill>
              </a:rPr>
              <a:t>образования станции юных техников </a:t>
            </a:r>
          </a:p>
          <a:p>
            <a:pPr algn="ctr">
              <a:spcAft>
                <a:spcPts val="0"/>
              </a:spcAft>
            </a:pPr>
            <a:r>
              <a:rPr lang="ru-RU" sz="2400" b="1" i="1" dirty="0" smtClean="0">
                <a:solidFill>
                  <a:srgbClr val="073E87"/>
                </a:solidFill>
              </a:rPr>
              <a:t>пос. </a:t>
            </a:r>
            <a:r>
              <a:rPr lang="ru-RU" sz="2400" b="1" i="1" dirty="0" err="1" smtClean="0">
                <a:solidFill>
                  <a:srgbClr val="073E87"/>
                </a:solidFill>
              </a:rPr>
              <a:t>Вишневогорск</a:t>
            </a:r>
            <a:endParaRPr lang="ru-RU" sz="2400" b="1" i="1" dirty="0" smtClean="0">
              <a:solidFill>
                <a:srgbClr val="073E87"/>
              </a:solidFill>
            </a:endParaRPr>
          </a:p>
          <a:p>
            <a:pPr algn="ctr">
              <a:spcAft>
                <a:spcPts val="0"/>
              </a:spcAft>
            </a:pPr>
            <a:r>
              <a:rPr lang="ru-RU" sz="2400" b="1" i="1" dirty="0" smtClean="0">
                <a:solidFill>
                  <a:srgbClr val="073E87"/>
                </a:solidFill>
              </a:rPr>
              <a:t>(01.09.1980)</a:t>
            </a:r>
          </a:p>
          <a:p>
            <a:pPr algn="ctr">
              <a:spcAft>
                <a:spcPts val="0"/>
              </a:spcAft>
            </a:pPr>
            <a:endParaRPr lang="ru-RU" sz="2400" b="1" i="1" dirty="0">
              <a:solidFill>
                <a:srgbClr val="073E87"/>
              </a:solidFill>
              <a:latin typeface="Times New Roman"/>
              <a:ea typeface="Times New Roman"/>
            </a:endParaRPr>
          </a:p>
          <a:p>
            <a:pPr algn="ctr">
              <a:spcAft>
                <a:spcPts val="0"/>
              </a:spcAft>
            </a:pPr>
            <a:r>
              <a:rPr lang="ru-RU" sz="2000" b="1" dirty="0" smtClean="0">
                <a:solidFill>
                  <a:schemeClr val="tx2"/>
                </a:solidFill>
                <a:latin typeface="Times New Roman"/>
                <a:ea typeface="Times New Roman"/>
              </a:rPr>
              <a:t>(ныне </a:t>
            </a:r>
            <a:r>
              <a:rPr lang="ru-RU" sz="2000" b="1" dirty="0">
                <a:solidFill>
                  <a:schemeClr val="tx2"/>
                </a:solidFill>
                <a:latin typeface="Times New Roman"/>
                <a:ea typeface="Times New Roman"/>
              </a:rPr>
              <a:t>входит в состав муниципального учреждения дополнительного образования </a:t>
            </a:r>
            <a:endParaRPr lang="ru-RU" sz="2000" b="1" dirty="0" smtClean="0">
              <a:solidFill>
                <a:schemeClr val="tx2"/>
              </a:solidFill>
              <a:latin typeface="Times New Roman"/>
              <a:ea typeface="Times New Roman"/>
            </a:endParaRPr>
          </a:p>
          <a:p>
            <a:pPr algn="ctr">
              <a:spcAft>
                <a:spcPts val="0"/>
              </a:spcAft>
            </a:pPr>
            <a:r>
              <a:rPr lang="ru-RU" sz="2000" b="1" dirty="0" smtClean="0">
                <a:solidFill>
                  <a:schemeClr val="tx2"/>
                </a:solidFill>
                <a:latin typeface="Times New Roman"/>
                <a:ea typeface="Times New Roman"/>
              </a:rPr>
              <a:t>«</a:t>
            </a:r>
            <a:r>
              <a:rPr lang="ru-RU" sz="2000" b="1" dirty="0">
                <a:solidFill>
                  <a:schemeClr val="tx2"/>
                </a:solidFill>
                <a:latin typeface="Times New Roman"/>
                <a:ea typeface="Times New Roman"/>
              </a:rPr>
              <a:t>Центр дополнительного образования» </a:t>
            </a:r>
            <a:endParaRPr lang="ru-RU" sz="2000" b="1" dirty="0" smtClean="0">
              <a:solidFill>
                <a:schemeClr val="tx2"/>
              </a:solidFill>
              <a:latin typeface="Times New Roman"/>
              <a:ea typeface="Times New Roman"/>
            </a:endParaRPr>
          </a:p>
          <a:p>
            <a:pPr algn="ctr">
              <a:spcAft>
                <a:spcPts val="0"/>
              </a:spcAft>
            </a:pPr>
            <a:r>
              <a:rPr lang="ru-RU" sz="2000" b="1" dirty="0" err="1" smtClean="0">
                <a:solidFill>
                  <a:schemeClr val="tx2"/>
                </a:solidFill>
                <a:latin typeface="Times New Roman"/>
                <a:ea typeface="Times New Roman"/>
              </a:rPr>
              <a:t>Каслинского</a:t>
            </a:r>
            <a:r>
              <a:rPr lang="ru-RU" sz="2000" b="1" dirty="0" smtClean="0">
                <a:solidFill>
                  <a:schemeClr val="tx2"/>
                </a:solidFill>
                <a:latin typeface="Times New Roman"/>
                <a:ea typeface="Times New Roman"/>
              </a:rPr>
              <a:t> </a:t>
            </a:r>
            <a:r>
              <a:rPr lang="ru-RU" sz="2000" b="1" dirty="0">
                <a:solidFill>
                  <a:schemeClr val="tx2"/>
                </a:solidFill>
                <a:latin typeface="Times New Roman"/>
                <a:ea typeface="Times New Roman"/>
              </a:rPr>
              <a:t>муниципального района </a:t>
            </a:r>
            <a:endParaRPr lang="ru-RU" sz="2000" b="1" dirty="0" smtClean="0">
              <a:solidFill>
                <a:schemeClr val="tx2"/>
              </a:solidFill>
              <a:latin typeface="Times New Roman"/>
              <a:ea typeface="Times New Roman"/>
            </a:endParaRPr>
          </a:p>
          <a:p>
            <a:pPr algn="ctr">
              <a:spcAft>
                <a:spcPts val="0"/>
              </a:spcAft>
            </a:pPr>
            <a:r>
              <a:rPr lang="ru-RU" sz="2000" b="1" dirty="0" smtClean="0">
                <a:solidFill>
                  <a:schemeClr val="tx2"/>
                </a:solidFill>
                <a:latin typeface="Times New Roman"/>
                <a:ea typeface="Times New Roman"/>
              </a:rPr>
              <a:t>г</a:t>
            </a:r>
            <a:r>
              <a:rPr lang="ru-RU" sz="2000" b="1" dirty="0">
                <a:solidFill>
                  <a:schemeClr val="tx2"/>
                </a:solidFill>
                <a:latin typeface="Times New Roman"/>
                <a:ea typeface="Times New Roman"/>
              </a:rPr>
              <a:t>. Касли Челябинской </a:t>
            </a:r>
            <a:r>
              <a:rPr lang="ru-RU" sz="2000" b="1" dirty="0" smtClean="0">
                <a:solidFill>
                  <a:schemeClr val="tx2"/>
                </a:solidFill>
                <a:latin typeface="Times New Roman"/>
                <a:ea typeface="Times New Roman"/>
              </a:rPr>
              <a:t>области</a:t>
            </a:r>
          </a:p>
          <a:p>
            <a:pPr algn="ctr">
              <a:spcAft>
                <a:spcPts val="0"/>
              </a:spcAft>
            </a:pPr>
            <a:endParaRPr lang="ru-RU" sz="1600" dirty="0">
              <a:solidFill>
                <a:schemeClr val="tx2"/>
              </a:solidFill>
              <a:latin typeface="Times New Roman"/>
              <a:ea typeface="Times New Roman"/>
            </a:endParaRPr>
          </a:p>
          <a:p>
            <a:pPr algn="ctr">
              <a:spcAft>
                <a:spcPts val="0"/>
              </a:spcAft>
            </a:pPr>
            <a:endParaRPr lang="ru-RU" sz="1600" dirty="0" smtClean="0">
              <a:solidFill>
                <a:schemeClr val="tx2"/>
              </a:solidFill>
              <a:latin typeface="Times New Roman"/>
              <a:ea typeface="Times New Roman"/>
            </a:endParaRPr>
          </a:p>
          <a:p>
            <a:pPr>
              <a:spcAft>
                <a:spcPts val="0"/>
              </a:spcAft>
            </a:pPr>
            <a:endParaRPr lang="ru-RU" sz="1600" dirty="0" smtClean="0">
              <a:solidFill>
                <a:schemeClr val="tx2"/>
              </a:solidFill>
              <a:latin typeface="Times New Roman"/>
              <a:ea typeface="Times New Roman"/>
            </a:endParaRPr>
          </a:p>
          <a:p>
            <a:pPr>
              <a:spcAft>
                <a:spcPts val="0"/>
              </a:spcAft>
            </a:pPr>
            <a:endParaRPr lang="ru-RU" sz="1600" dirty="0" smtClean="0">
              <a:solidFill>
                <a:schemeClr val="tx2"/>
              </a:solidFill>
              <a:latin typeface="Times New Roman"/>
              <a:ea typeface="Times New Roman"/>
            </a:endParaRPr>
          </a:p>
          <a:p>
            <a:pPr>
              <a:spcAft>
                <a:spcPts val="0"/>
              </a:spcAft>
            </a:pPr>
            <a:endParaRPr lang="ru-RU" sz="1600" dirty="0">
              <a:solidFill>
                <a:schemeClr val="tx2"/>
              </a:solidFill>
              <a:latin typeface="Times New Roman"/>
              <a:ea typeface="Times New Roman"/>
            </a:endParaRPr>
          </a:p>
          <a:p>
            <a:pPr>
              <a:spcAft>
                <a:spcPts val="0"/>
              </a:spcAft>
            </a:pPr>
            <a:endParaRPr lang="ru-RU" sz="1600" dirty="0">
              <a:solidFill>
                <a:schemeClr val="tx2"/>
              </a:solidFill>
              <a:latin typeface="Times New Roman"/>
              <a:ea typeface="Times New Roman"/>
            </a:endParaRPr>
          </a:p>
          <a:p>
            <a:pPr>
              <a:spcAft>
                <a:spcPts val="0"/>
              </a:spcAft>
            </a:pPr>
            <a:r>
              <a:rPr lang="ru-RU" sz="1200" dirty="0" smtClean="0">
                <a:solidFill>
                  <a:schemeClr val="tx2"/>
                </a:solidFill>
                <a:latin typeface="Times New Roman"/>
                <a:ea typeface="Times New Roman"/>
              </a:rPr>
              <a:t>Решение </a:t>
            </a:r>
            <a:r>
              <a:rPr lang="ru-RU" sz="1200" dirty="0" err="1">
                <a:solidFill>
                  <a:schemeClr val="tx2"/>
                </a:solidFill>
                <a:latin typeface="Times New Roman"/>
                <a:ea typeface="Times New Roman"/>
              </a:rPr>
              <a:t>Каслинского</a:t>
            </a:r>
            <a:r>
              <a:rPr lang="ru-RU" sz="1200" dirty="0">
                <a:solidFill>
                  <a:schemeClr val="tx2"/>
                </a:solidFill>
                <a:latin typeface="Times New Roman"/>
                <a:ea typeface="Times New Roman"/>
              </a:rPr>
              <a:t> городского Совета народных депутатов от 15.08.1980 №</a:t>
            </a:r>
            <a:r>
              <a:rPr lang="ru-RU" sz="1200" dirty="0" smtClean="0">
                <a:solidFill>
                  <a:schemeClr val="tx2"/>
                </a:solidFill>
                <a:latin typeface="Times New Roman"/>
                <a:ea typeface="Times New Roman"/>
              </a:rPr>
              <a:t>299 ф</a:t>
            </a:r>
            <a:r>
              <a:rPr lang="ru-RU" sz="1200" dirty="0">
                <a:solidFill>
                  <a:schemeClr val="tx2"/>
                </a:solidFill>
                <a:latin typeface="Times New Roman"/>
                <a:ea typeface="Times New Roman"/>
              </a:rPr>
              <a:t>. 64, о.1,  407, л. 113</a:t>
            </a:r>
            <a:r>
              <a:rPr lang="ru-RU" sz="1200" b="1" i="1" dirty="0" smtClean="0">
                <a:solidFill>
                  <a:schemeClr val="tx2"/>
                </a:solidFill>
              </a:rPr>
              <a:t> </a:t>
            </a:r>
            <a:endParaRPr lang="ru-RU" sz="1200" b="1" i="1" dirty="0">
              <a:solidFill>
                <a:schemeClr val="tx2"/>
              </a:solidFill>
            </a:endParaRPr>
          </a:p>
        </p:txBody>
      </p:sp>
      <p:pic>
        <p:nvPicPr>
          <p:cNvPr id="12290" name="Picture 2" descr="C:\Users\Шеф\Desktop\юные техники В-горск.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04048" y="160338"/>
            <a:ext cx="3995935" cy="305263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C:\Users\%D0%A8%D0%B5%D1%84\Desktop\%D1%8E%D0%BD%D1%8B%D0%B5 %D1%82%D0%B5%D1%85%D0%BD%D0%B8%D0%BA%D0%B8 %D0%BF.%D0%92%D0%B8%D1%88%D0%BD%D0%B5%D0%B2%D0%BE%D0%B3%D0%BE%D1%80%D1%81%D0%BA.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2293"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04048" y="3573016"/>
            <a:ext cx="3995935" cy="277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1158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251520" y="260648"/>
            <a:ext cx="4320480" cy="6408712"/>
          </a:xfrm>
        </p:spPr>
        <p:txBody>
          <a:bodyPr>
            <a:normAutofit fontScale="25000" lnSpcReduction="20000"/>
          </a:bodyPr>
          <a:lstStyle/>
          <a:p>
            <a:pPr algn="ctr"/>
            <a:endParaRPr lang="ru-RU" sz="3300" dirty="0" smtClean="0"/>
          </a:p>
          <a:p>
            <a:pPr lvl="0" algn="ctr">
              <a:buClr>
                <a:srgbClr val="31B6FD"/>
              </a:buClr>
            </a:pPr>
            <a:r>
              <a:rPr lang="ru-RU" sz="8000" b="1" i="1" dirty="0" smtClean="0">
                <a:solidFill>
                  <a:srgbClr val="073E87"/>
                </a:solidFill>
              </a:rPr>
              <a:t>130 </a:t>
            </a:r>
            <a:r>
              <a:rPr lang="ru-RU" sz="8000" b="1" i="1" dirty="0">
                <a:solidFill>
                  <a:srgbClr val="073E87"/>
                </a:solidFill>
              </a:rPr>
              <a:t>лет  </a:t>
            </a:r>
          </a:p>
          <a:p>
            <a:pPr lvl="0" algn="ctr">
              <a:buClr>
                <a:srgbClr val="31B6FD"/>
              </a:buClr>
            </a:pPr>
            <a:r>
              <a:rPr lang="ru-RU" sz="8000" b="1" i="1" dirty="0">
                <a:solidFill>
                  <a:srgbClr val="073E87"/>
                </a:solidFill>
              </a:rPr>
              <a:t>со дня рождения</a:t>
            </a:r>
          </a:p>
          <a:p>
            <a:pPr lvl="0" algn="ctr">
              <a:buClr>
                <a:srgbClr val="31B6FD"/>
              </a:buClr>
            </a:pPr>
            <a:r>
              <a:rPr lang="ru-RU" sz="8000" b="1" i="1" dirty="0" smtClean="0">
                <a:solidFill>
                  <a:srgbClr val="073E87"/>
                </a:solidFill>
              </a:rPr>
              <a:t>Тарасова Алексея Александровича </a:t>
            </a:r>
          </a:p>
          <a:p>
            <a:pPr lvl="0" algn="ctr">
              <a:buClr>
                <a:srgbClr val="31B6FD"/>
              </a:buClr>
            </a:pPr>
            <a:r>
              <a:rPr lang="ru-RU" sz="8000" b="1" i="1" dirty="0" smtClean="0">
                <a:solidFill>
                  <a:srgbClr val="073E87"/>
                </a:solidFill>
              </a:rPr>
              <a:t>(07.10.1895-30.03.1982)</a:t>
            </a:r>
          </a:p>
          <a:p>
            <a:pPr lvl="0" algn="ctr">
              <a:buClr>
                <a:srgbClr val="31B6FD"/>
              </a:buClr>
            </a:pPr>
            <a:endParaRPr lang="ru-RU" sz="5500" b="1" i="1" dirty="0">
              <a:solidFill>
                <a:srgbClr val="073E87"/>
              </a:solidFill>
            </a:endParaRPr>
          </a:p>
          <a:p>
            <a:pPr algn="just">
              <a:spcAft>
                <a:spcPts val="0"/>
              </a:spcAft>
            </a:pPr>
            <a:r>
              <a:rPr lang="ru-RU" sz="5600" dirty="0" smtClean="0">
                <a:latin typeface="Times New Roman"/>
                <a:ea typeface="Times New Roman"/>
              </a:rPr>
              <a:t> </a:t>
            </a:r>
            <a:r>
              <a:rPr lang="ru-RU" sz="5600" dirty="0">
                <a:latin typeface="Times New Roman"/>
                <a:ea typeface="Times New Roman"/>
              </a:rPr>
              <a:t>Уроженец города Касли, генерал-лейтенант, заслуженный мастер спорта СССР. В 1917-1918 </a:t>
            </a:r>
            <a:r>
              <a:rPr lang="ru-RU" sz="5600" dirty="0" err="1">
                <a:latin typeface="Times New Roman"/>
                <a:ea typeface="Times New Roman"/>
              </a:rPr>
              <a:t>г.г</a:t>
            </a:r>
            <a:r>
              <a:rPr lang="ru-RU" sz="5600" dirty="0">
                <a:latin typeface="Times New Roman"/>
                <a:ea typeface="Times New Roman"/>
              </a:rPr>
              <a:t>. – председатель </a:t>
            </a:r>
            <a:r>
              <a:rPr lang="ru-RU" sz="5600" dirty="0" err="1">
                <a:latin typeface="Times New Roman"/>
                <a:ea typeface="Times New Roman"/>
              </a:rPr>
              <a:t>Каслинского</a:t>
            </a:r>
            <a:r>
              <a:rPr lang="ru-RU" sz="5600" dirty="0">
                <a:latin typeface="Times New Roman"/>
                <a:ea typeface="Times New Roman"/>
              </a:rPr>
              <a:t> ревкома, командир партизанского отряда, делегат </a:t>
            </a:r>
            <a:r>
              <a:rPr lang="en-US" sz="5600" dirty="0">
                <a:latin typeface="Times New Roman"/>
                <a:ea typeface="Times New Roman"/>
              </a:rPr>
              <a:t>V</a:t>
            </a:r>
            <a:r>
              <a:rPr lang="ru-RU" sz="5600" dirty="0">
                <a:latin typeface="Times New Roman"/>
                <a:ea typeface="Times New Roman"/>
              </a:rPr>
              <a:t> Всероссийского съезда Советов. В годы гражданской войны – комиссар воинских частей на Восточном фронте. Возглавлял кавалерийские курсы, Военно-окружную школу инструкторов физического образования Приуральского военного округа, начальник Ленинградских курсов усовершенствования комсостава РККА им. Ленина, начальник военного факультета института физической культуры им. П.Ф. </a:t>
            </a:r>
            <a:r>
              <a:rPr lang="ru-RU" sz="5600" dirty="0" err="1">
                <a:latin typeface="Times New Roman"/>
                <a:ea typeface="Times New Roman"/>
              </a:rPr>
              <a:t>Лесграфта</a:t>
            </a:r>
            <a:r>
              <a:rPr lang="ru-RU" sz="5600" dirty="0">
                <a:latin typeface="Times New Roman"/>
                <a:ea typeface="Times New Roman"/>
              </a:rPr>
              <a:t>.</a:t>
            </a:r>
          </a:p>
          <a:p>
            <a:pPr algn="just">
              <a:spcAft>
                <a:spcPts val="0"/>
              </a:spcAft>
            </a:pPr>
            <a:r>
              <a:rPr lang="ru-RU" sz="5600" dirty="0">
                <a:latin typeface="Times New Roman"/>
                <a:ea typeface="Times New Roman"/>
              </a:rPr>
              <a:t>В годы ВОВ 1941 – 1945 </a:t>
            </a:r>
            <a:r>
              <a:rPr lang="ru-RU" sz="5600" dirty="0" err="1">
                <a:latin typeface="Times New Roman"/>
                <a:ea typeface="Times New Roman"/>
              </a:rPr>
              <a:t>г.г</a:t>
            </a:r>
            <a:r>
              <a:rPr lang="ru-RU" sz="5600" dirty="0">
                <a:latin typeface="Times New Roman"/>
                <a:ea typeface="Times New Roman"/>
              </a:rPr>
              <a:t>. служил в Наркоме обороны, с 1947 года – начальник Краснознаменного военного  института физической культуры и спорта им. Ленина. Автор книги «Лыжи в СССР» (1932).</a:t>
            </a:r>
          </a:p>
          <a:p>
            <a:pPr algn="just">
              <a:spcAft>
                <a:spcPts val="0"/>
              </a:spcAft>
            </a:pPr>
            <a:r>
              <a:rPr lang="ru-RU" sz="5600" dirty="0">
                <a:latin typeface="Times New Roman"/>
                <a:ea typeface="Times New Roman"/>
              </a:rPr>
              <a:t> </a:t>
            </a:r>
          </a:p>
          <a:p>
            <a:pPr algn="just">
              <a:spcAft>
                <a:spcPts val="0"/>
              </a:spcAft>
            </a:pPr>
            <a:r>
              <a:rPr lang="ru-RU" sz="5600" dirty="0">
                <a:latin typeface="Times New Roman"/>
                <a:ea typeface="Times New Roman"/>
              </a:rPr>
              <a:t>Награжден орденами Ленина, Красного Знамени, Отечественной войны </a:t>
            </a:r>
            <a:r>
              <a:rPr lang="en-US" sz="5600" dirty="0">
                <a:latin typeface="Times New Roman"/>
                <a:ea typeface="Times New Roman"/>
              </a:rPr>
              <a:t>I</a:t>
            </a:r>
            <a:r>
              <a:rPr lang="ru-RU" sz="5600" dirty="0">
                <a:latin typeface="Times New Roman"/>
                <a:ea typeface="Times New Roman"/>
              </a:rPr>
              <a:t> степени, Красной Звезды, медалями</a:t>
            </a:r>
          </a:p>
          <a:p>
            <a:pPr algn="ctr"/>
            <a:endParaRPr lang="ru-RU" sz="5600" b="1" i="1" dirty="0"/>
          </a:p>
          <a:p>
            <a:pPr algn="ctr"/>
            <a:endParaRPr lang="ru-RU" sz="4800" dirty="0" smtClean="0"/>
          </a:p>
          <a:p>
            <a:pPr algn="ctr"/>
            <a:endParaRPr lang="ru-RU" sz="4800" dirty="0" smtClean="0"/>
          </a:p>
          <a:p>
            <a:pPr>
              <a:spcAft>
                <a:spcPts val="0"/>
              </a:spcAft>
            </a:pPr>
            <a:r>
              <a:rPr lang="ru-RU" sz="4800" dirty="0">
                <a:latin typeface="Times New Roman"/>
                <a:ea typeface="Times New Roman"/>
              </a:rPr>
              <a:t>Сведения МУ «</a:t>
            </a:r>
            <a:r>
              <a:rPr lang="ru-RU" sz="4800" dirty="0" err="1">
                <a:latin typeface="Times New Roman"/>
                <a:ea typeface="Times New Roman"/>
              </a:rPr>
              <a:t>Каслинский</a:t>
            </a:r>
            <a:r>
              <a:rPr lang="ru-RU" sz="4800" dirty="0">
                <a:latin typeface="Times New Roman"/>
                <a:ea typeface="Times New Roman"/>
              </a:rPr>
              <a:t> историко - художественный музей» г. </a:t>
            </a:r>
            <a:r>
              <a:rPr lang="ru-RU" sz="4800" dirty="0" smtClean="0">
                <a:latin typeface="Times New Roman"/>
                <a:ea typeface="Times New Roman"/>
              </a:rPr>
              <a:t>Касли (</a:t>
            </a:r>
            <a:r>
              <a:rPr lang="ru-RU" sz="4800" dirty="0">
                <a:latin typeface="Times New Roman"/>
                <a:ea typeface="Times New Roman"/>
              </a:rPr>
              <a:t>ведомственный архив, ф.3, о. 36, д. 5)</a:t>
            </a:r>
            <a:endParaRPr lang="ru-RU" sz="4800" dirty="0"/>
          </a:p>
          <a:p>
            <a:pPr algn="ctr"/>
            <a:r>
              <a:rPr lang="ru-RU" sz="2000" dirty="0" smtClean="0"/>
              <a:t> </a:t>
            </a:r>
            <a:endParaRPr lang="ru-RU" sz="2000" dirty="0"/>
          </a:p>
          <a:p>
            <a:pPr algn="ctr"/>
            <a:endParaRPr lang="ru-RU" dirty="0" smtClean="0"/>
          </a:p>
          <a:p>
            <a:pPr algn="ctr"/>
            <a:endParaRPr lang="ru-RU" dirty="0" smtClean="0"/>
          </a:p>
          <a:p>
            <a:pPr algn="ctr"/>
            <a:endParaRPr lang="ru-RU" dirty="0"/>
          </a:p>
          <a:p>
            <a:pPr algn="ctr"/>
            <a:endParaRPr lang="ru-RU" dirty="0" smtClean="0"/>
          </a:p>
          <a:p>
            <a:pPr algn="ctr"/>
            <a:endParaRPr lang="ru-RU" dirty="0"/>
          </a:p>
          <a:p>
            <a:pPr algn="ctr"/>
            <a:endParaRPr lang="ru-RU" dirty="0" smtClean="0"/>
          </a:p>
          <a:p>
            <a:pPr algn="ctr"/>
            <a:endParaRPr lang="ru-RU" dirty="0" smtClean="0"/>
          </a:p>
          <a:p>
            <a:pPr algn="ctr"/>
            <a:endParaRPr lang="ru-RU" dirty="0"/>
          </a:p>
          <a:p>
            <a:pPr algn="ctr"/>
            <a:endParaRPr lang="ru-RU" dirty="0" smtClean="0"/>
          </a:p>
          <a:p>
            <a:pPr algn="ctr"/>
            <a:endParaRPr lang="ru-RU" dirty="0" smtClean="0"/>
          </a:p>
          <a:p>
            <a:pPr algn="ctr"/>
            <a:endParaRPr lang="ru-RU" dirty="0"/>
          </a:p>
          <a:p>
            <a:pPr algn="ctr"/>
            <a:endParaRPr lang="ru-RU" dirty="0" smtClean="0"/>
          </a:p>
          <a:p>
            <a:pPr algn="ctr"/>
            <a:endParaRPr lang="ru-RU" dirty="0"/>
          </a:p>
          <a:p>
            <a:pPr algn="ctr"/>
            <a:endParaRPr lang="ru-RU" dirty="0" smtClean="0"/>
          </a:p>
          <a:p>
            <a:endParaRPr lang="ru-RU" sz="2000" dirty="0" smtClean="0">
              <a:solidFill>
                <a:schemeClr val="bg1"/>
              </a:solidFill>
            </a:endParaRPr>
          </a:p>
          <a:p>
            <a:endParaRPr lang="ru-RU" sz="2000" dirty="0">
              <a:solidFill>
                <a:schemeClr val="bg1"/>
              </a:solidFill>
            </a:endParaRPr>
          </a:p>
          <a:p>
            <a:r>
              <a:rPr lang="ru-RU" sz="2000" dirty="0" smtClean="0">
                <a:solidFill>
                  <a:schemeClr val="bg1"/>
                </a:solidFill>
              </a:rPr>
              <a:t>Основание</a:t>
            </a:r>
            <a:r>
              <a:rPr lang="ru-RU" sz="2000" dirty="0">
                <a:solidFill>
                  <a:schemeClr val="bg1"/>
                </a:solidFill>
              </a:rPr>
              <a:t>: </a:t>
            </a:r>
            <a:r>
              <a:rPr lang="ru-RU" sz="2000" dirty="0" smtClean="0">
                <a:solidFill>
                  <a:schemeClr val="bg1"/>
                </a:solidFill>
              </a:rPr>
              <a:t>перепись Уфимского уезда Сибирской губернии. РГДА ф.350 оп.2 д.3792 л. 106 об. 109</a:t>
            </a:r>
            <a:endParaRPr lang="ru-RU" sz="2000" dirty="0">
              <a:solidFill>
                <a:schemeClr val="bg1"/>
              </a:solidFill>
            </a:endParaRPr>
          </a:p>
        </p:txBody>
      </p:sp>
      <p:sp>
        <p:nvSpPr>
          <p:cNvPr id="5" name="Объект 4"/>
          <p:cNvSpPr>
            <a:spLocks noGrp="1"/>
          </p:cNvSpPr>
          <p:nvPr>
            <p:ph idx="1"/>
          </p:nvPr>
        </p:nvSpPr>
        <p:spPr>
          <a:xfrm>
            <a:off x="4651962" y="476672"/>
            <a:ext cx="4168510" cy="5688632"/>
          </a:xfrm>
        </p:spPr>
        <p:txBody>
          <a:bodyPr/>
          <a:lstStyle/>
          <a:p>
            <a:endParaRPr lang="ru-RU"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Шеф\Desktop\Знаменательные даты\ФОТО на 2025 год\Фото Каслинский музей знаменательные даты на 2025 год\Тарасов к. 1970-х гг..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44008" y="404664"/>
            <a:ext cx="4248472"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466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179512" y="292894"/>
            <a:ext cx="4824536" cy="6232450"/>
          </a:xfrm>
        </p:spPr>
        <p:txBody>
          <a:bodyPr>
            <a:normAutofit fontScale="25000" lnSpcReduction="20000"/>
          </a:bodyPr>
          <a:lstStyle/>
          <a:p>
            <a:pPr algn="ctr"/>
            <a:endParaRPr lang="ru-RU" sz="8000" i="1" dirty="0" smtClean="0"/>
          </a:p>
          <a:p>
            <a:pPr algn="ctr"/>
            <a:r>
              <a:rPr lang="ru-RU" sz="8000" b="1" i="1" dirty="0" smtClean="0"/>
              <a:t>35 лет </a:t>
            </a:r>
          </a:p>
          <a:p>
            <a:pPr lvl="0" algn="ctr">
              <a:spcAft>
                <a:spcPts val="0"/>
              </a:spcAft>
              <a:buClr>
                <a:srgbClr val="31B6FD"/>
              </a:buClr>
            </a:pPr>
            <a:r>
              <a:rPr lang="ru-RU" sz="8000" b="1" i="1" smtClean="0">
                <a:solidFill>
                  <a:srgbClr val="073E87"/>
                </a:solidFill>
                <a:latin typeface="Times New Roman"/>
                <a:ea typeface="Times New Roman"/>
              </a:rPr>
              <a:t>Со дня образования </a:t>
            </a:r>
            <a:r>
              <a:rPr lang="ru-RU" sz="8000" b="1" i="1" dirty="0">
                <a:solidFill>
                  <a:srgbClr val="073E87"/>
                </a:solidFill>
                <a:latin typeface="Times New Roman"/>
                <a:ea typeface="Times New Roman"/>
              </a:rPr>
              <a:t>коммерческого индустриального банка Челябинской области</a:t>
            </a:r>
            <a:r>
              <a:rPr lang="ru-RU" sz="8000" b="1" i="1" dirty="0" smtClean="0">
                <a:solidFill>
                  <a:prstClr val="white"/>
                </a:solidFill>
              </a:rPr>
              <a:t>)</a:t>
            </a:r>
            <a:endParaRPr lang="ru-RU" sz="8000" b="1" i="1" dirty="0">
              <a:solidFill>
                <a:prstClr val="white"/>
              </a:solidFill>
            </a:endParaRPr>
          </a:p>
          <a:p>
            <a:pPr algn="ctr"/>
            <a:endParaRPr lang="ru-RU" sz="8000" b="1" i="1" dirty="0" smtClean="0"/>
          </a:p>
          <a:p>
            <a:pPr algn="ctr"/>
            <a:endParaRPr lang="ru-RU" sz="8000" i="1" dirty="0" smtClean="0"/>
          </a:p>
          <a:p>
            <a:pPr algn="ctr">
              <a:lnSpc>
                <a:spcPct val="170000"/>
              </a:lnSpc>
              <a:spcAft>
                <a:spcPts val="0"/>
              </a:spcAft>
            </a:pPr>
            <a:r>
              <a:rPr lang="ru-RU" sz="8000" b="1" i="1" dirty="0" smtClean="0">
                <a:latin typeface="Times New Roman"/>
                <a:ea typeface="Times New Roman"/>
              </a:rPr>
              <a:t>(</a:t>
            </a:r>
            <a:r>
              <a:rPr lang="ru-RU" sz="8000" b="1" i="1" dirty="0">
                <a:latin typeface="Times New Roman"/>
                <a:ea typeface="Times New Roman"/>
              </a:rPr>
              <a:t>ныне Акционерный коммерческий </a:t>
            </a:r>
            <a:r>
              <a:rPr lang="ru-RU" sz="8000" b="1" i="1" dirty="0" smtClean="0">
                <a:latin typeface="Times New Roman"/>
                <a:ea typeface="Times New Roman"/>
              </a:rPr>
              <a:t>банк </a:t>
            </a:r>
            <a:r>
              <a:rPr lang="ru-RU" sz="8000" b="1" i="1" dirty="0">
                <a:latin typeface="Times New Roman"/>
                <a:ea typeface="Times New Roman"/>
              </a:rPr>
              <a:t>«</a:t>
            </a:r>
            <a:r>
              <a:rPr lang="ru-RU" sz="8000" b="1" i="1" dirty="0" err="1">
                <a:latin typeface="Times New Roman"/>
                <a:ea typeface="Times New Roman"/>
              </a:rPr>
              <a:t>Челиндбанк</a:t>
            </a:r>
            <a:r>
              <a:rPr lang="ru-RU" sz="8000" b="1" i="1" dirty="0" smtClean="0">
                <a:latin typeface="Times New Roman"/>
                <a:ea typeface="Times New Roman"/>
              </a:rPr>
              <a:t>»</a:t>
            </a:r>
          </a:p>
          <a:p>
            <a:pPr algn="ctr">
              <a:lnSpc>
                <a:spcPct val="170000"/>
              </a:lnSpc>
              <a:spcAft>
                <a:spcPts val="0"/>
              </a:spcAft>
            </a:pPr>
            <a:r>
              <a:rPr lang="ru-RU" sz="8000" b="1" i="1" dirty="0" smtClean="0">
                <a:latin typeface="Times New Roman"/>
                <a:ea typeface="Times New Roman"/>
              </a:rPr>
              <a:t> </a:t>
            </a:r>
            <a:r>
              <a:rPr lang="ru-RU" sz="8000" b="1" i="1" dirty="0">
                <a:latin typeface="Times New Roman"/>
                <a:ea typeface="Times New Roman"/>
              </a:rPr>
              <a:t>(публичное акционерное общество </a:t>
            </a:r>
            <a:r>
              <a:rPr lang="ru-RU" sz="8000" b="1" i="1" dirty="0" err="1">
                <a:latin typeface="Times New Roman"/>
                <a:ea typeface="Times New Roman"/>
              </a:rPr>
              <a:t>Каслинский</a:t>
            </a:r>
            <a:r>
              <a:rPr lang="ru-RU" sz="8000" b="1" i="1" dirty="0">
                <a:latin typeface="Times New Roman"/>
                <a:ea typeface="Times New Roman"/>
              </a:rPr>
              <a:t> филиал</a:t>
            </a:r>
            <a:r>
              <a:rPr lang="ru-RU" sz="8000" b="1" i="1" dirty="0" smtClean="0">
                <a:latin typeface="Times New Roman"/>
                <a:ea typeface="Times New Roman"/>
              </a:rPr>
              <a:t>)</a:t>
            </a:r>
            <a:endParaRPr lang="ru-RU" sz="8000" b="1" i="1" dirty="0">
              <a:latin typeface="Times New Roman"/>
              <a:ea typeface="Times New Roman"/>
            </a:endParaRPr>
          </a:p>
          <a:p>
            <a:pPr algn="ctr">
              <a:lnSpc>
                <a:spcPct val="170000"/>
              </a:lnSpc>
              <a:spcAft>
                <a:spcPts val="0"/>
              </a:spcAft>
            </a:pPr>
            <a:r>
              <a:rPr lang="ru-RU" sz="8000" b="1" i="1" dirty="0">
                <a:latin typeface="Times New Roman"/>
                <a:ea typeface="Times New Roman"/>
              </a:rPr>
              <a:t>г. Касли Челябинской области</a:t>
            </a:r>
          </a:p>
          <a:p>
            <a:pPr algn="ctr">
              <a:lnSpc>
                <a:spcPct val="170000"/>
              </a:lnSpc>
            </a:pPr>
            <a:endParaRPr lang="ru-RU" sz="5000" i="1" dirty="0">
              <a:ea typeface="Times New Roman"/>
            </a:endParaRPr>
          </a:p>
          <a:p>
            <a:pPr algn="ctr"/>
            <a:endParaRPr lang="ru-RU" sz="1700" i="1" dirty="0" smtClean="0">
              <a:ea typeface="Times New Roman"/>
            </a:endParaRPr>
          </a:p>
          <a:p>
            <a:pPr algn="ctr"/>
            <a:endParaRPr lang="ru-RU" sz="2000" i="1" dirty="0">
              <a:ea typeface="Times New Roman"/>
            </a:endParaRPr>
          </a:p>
          <a:p>
            <a:pPr algn="ctr"/>
            <a:endParaRPr lang="ru-RU" sz="2000" i="1" dirty="0" smtClean="0">
              <a:ea typeface="Times New Roman"/>
            </a:endParaRPr>
          </a:p>
          <a:p>
            <a:pPr algn="ctr"/>
            <a:endParaRPr lang="ru-RU" sz="1000" i="1" dirty="0" smtClean="0"/>
          </a:p>
          <a:p>
            <a:pPr algn="just"/>
            <a:endParaRPr lang="ru-RU" sz="2500" i="1" dirty="0" smtClean="0">
              <a:solidFill>
                <a:schemeClr val="bg1"/>
              </a:solidFill>
            </a:endParaRPr>
          </a:p>
          <a:p>
            <a:pPr algn="just"/>
            <a:endParaRPr lang="ru-RU" sz="2500" i="1" dirty="0">
              <a:solidFill>
                <a:schemeClr val="bg1"/>
              </a:solidFill>
            </a:endParaRPr>
          </a:p>
          <a:p>
            <a:pPr algn="just"/>
            <a:endParaRPr lang="ru-RU" sz="2500" i="1" dirty="0" smtClean="0">
              <a:solidFill>
                <a:schemeClr val="bg1"/>
              </a:solidFill>
            </a:endParaRPr>
          </a:p>
          <a:p>
            <a:pPr algn="just">
              <a:spcAft>
                <a:spcPts val="0"/>
              </a:spcAft>
            </a:pPr>
            <a:r>
              <a:rPr lang="ru-RU" sz="4800" dirty="0">
                <a:latin typeface="Times New Roman"/>
                <a:ea typeface="Times New Roman"/>
              </a:rPr>
              <a:t>Протокол собрания пайщиков Коммерческого индустриального </a:t>
            </a:r>
            <a:endParaRPr lang="ru-RU" sz="4800" dirty="0" smtClean="0">
              <a:latin typeface="Times New Roman"/>
              <a:ea typeface="Times New Roman"/>
            </a:endParaRPr>
          </a:p>
          <a:p>
            <a:pPr algn="just">
              <a:spcAft>
                <a:spcPts val="0"/>
              </a:spcAft>
            </a:pPr>
            <a:r>
              <a:rPr lang="ru-RU" sz="4800" dirty="0" smtClean="0">
                <a:latin typeface="Times New Roman"/>
                <a:ea typeface="Times New Roman"/>
              </a:rPr>
              <a:t>банка </a:t>
            </a:r>
            <a:r>
              <a:rPr lang="ru-RU" sz="4800" dirty="0">
                <a:latin typeface="Times New Roman"/>
                <a:ea typeface="Times New Roman"/>
              </a:rPr>
              <a:t>Челябинской области </a:t>
            </a:r>
            <a:r>
              <a:rPr lang="ru-RU" sz="4800" dirty="0" smtClean="0">
                <a:latin typeface="Times New Roman"/>
                <a:ea typeface="Times New Roman"/>
              </a:rPr>
              <a:t>от </a:t>
            </a:r>
            <a:r>
              <a:rPr lang="ru-RU" sz="4800" dirty="0">
                <a:latin typeface="Times New Roman"/>
                <a:ea typeface="Times New Roman"/>
              </a:rPr>
              <a:t>10.09.1990 № 1</a:t>
            </a:r>
            <a:endParaRPr lang="ru-RU" sz="4800" i="1" dirty="0" smtClean="0">
              <a:solidFill>
                <a:schemeClr val="bg1"/>
              </a:solidFill>
            </a:endParaRPr>
          </a:p>
          <a:p>
            <a:pPr algn="ctr"/>
            <a:r>
              <a:rPr lang="ru-RU" sz="4800" dirty="0" smtClean="0">
                <a:solidFill>
                  <a:schemeClr val="bg1"/>
                </a:solidFill>
              </a:rPr>
              <a:t>Основание: Энциклопедия ЧО, 2008 г. том 4, лист 164</a:t>
            </a:r>
            <a:endParaRPr lang="ru-RU" sz="4800" dirty="0"/>
          </a:p>
          <a:p>
            <a:pPr algn="ctr"/>
            <a:endParaRPr lang="ru-RU" sz="4800" i="1"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2" descr="C:\Users\%D0%A8%D0%B5%D1%84\Desktop\%D0%A7%D0%B5%D0%BB%D0%B8%D0%BD%D0%B4%D0%B1%D0%B0%D0%BD%D0%BA.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C:\Users\%D0%A8%D0%B5%D1%84\Desktop\%D0%A7%D0%B5%D0%BB%D0%B8%D0%BD%D0%B4%D0%B1%D0%B0%D0%BD%D0%BA.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197"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76056" y="2780928"/>
            <a:ext cx="3888432"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Шеф\Desktop\b8c9394ec752baf1dc93f90d3d38e1b0.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05772" y="585788"/>
            <a:ext cx="3429000"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252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19050" y="116632"/>
            <a:ext cx="4591050" cy="6480720"/>
          </a:xfrm>
        </p:spPr>
        <p:txBody>
          <a:bodyPr>
            <a:normAutofit fontScale="25000" lnSpcReduction="20000"/>
          </a:bodyPr>
          <a:lstStyle/>
          <a:p>
            <a:pPr algn="ctr"/>
            <a:endParaRPr lang="ru-RU" sz="11200" b="1" i="1" dirty="0" smtClean="0"/>
          </a:p>
          <a:p>
            <a:pPr algn="ctr"/>
            <a:r>
              <a:rPr lang="ru-RU" sz="11200" b="1" i="1" dirty="0" smtClean="0"/>
              <a:t>70 лет  </a:t>
            </a:r>
          </a:p>
          <a:p>
            <a:pPr lvl="0" algn="ctr">
              <a:spcAft>
                <a:spcPts val="0"/>
              </a:spcAft>
              <a:buClrTx/>
              <a:buSzTx/>
            </a:pPr>
            <a:r>
              <a:rPr lang="ru-RU" sz="11200" b="1" i="1" dirty="0" smtClean="0">
                <a:solidFill>
                  <a:prstClr val="black"/>
                </a:solidFill>
              </a:rPr>
              <a:t> </a:t>
            </a:r>
            <a:r>
              <a:rPr lang="ru-RU" sz="11200" b="1" i="1" dirty="0" smtClean="0"/>
              <a:t>со дня образования </a:t>
            </a:r>
            <a:endParaRPr lang="ru-RU" sz="11200" b="1" i="1" dirty="0"/>
          </a:p>
          <a:p>
            <a:pPr lvl="0" algn="ctr">
              <a:spcAft>
                <a:spcPts val="0"/>
              </a:spcAft>
              <a:buClrTx/>
              <a:buSzTx/>
            </a:pPr>
            <a:r>
              <a:rPr lang="ru-RU" sz="11200" b="1" i="1" dirty="0"/>
              <a:t>детских яслей </a:t>
            </a:r>
            <a:r>
              <a:rPr lang="ru-RU" sz="11200" b="1" i="1" dirty="0" smtClean="0"/>
              <a:t>№ 3</a:t>
            </a:r>
            <a:endParaRPr lang="ru-RU" sz="11200" b="1" i="1" dirty="0"/>
          </a:p>
          <a:p>
            <a:pPr lvl="0" algn="ctr">
              <a:spcAft>
                <a:spcPts val="0"/>
              </a:spcAft>
              <a:buClrTx/>
              <a:buSzTx/>
            </a:pPr>
            <a:r>
              <a:rPr lang="ru-RU" sz="11200" b="1" i="1" dirty="0" smtClean="0"/>
              <a:t>п. Береговой </a:t>
            </a:r>
            <a:endParaRPr lang="ru-RU" sz="11200" b="1" i="1" dirty="0"/>
          </a:p>
          <a:p>
            <a:pPr lvl="0" algn="ctr">
              <a:spcAft>
                <a:spcPts val="0"/>
              </a:spcAft>
              <a:buClrTx/>
              <a:buSzTx/>
            </a:pPr>
            <a:endParaRPr lang="ru-RU" sz="11200" b="1" i="1" dirty="0">
              <a:solidFill>
                <a:prstClr val="black"/>
              </a:solidFill>
            </a:endParaRPr>
          </a:p>
          <a:p>
            <a:pPr lvl="0" algn="ctr">
              <a:spcAft>
                <a:spcPts val="0"/>
              </a:spcAft>
              <a:buClrTx/>
              <a:buSzTx/>
            </a:pPr>
            <a:r>
              <a:rPr lang="ru-RU" sz="11200" b="1" i="1" dirty="0" smtClean="0"/>
              <a:t>(24 октября 1955 </a:t>
            </a:r>
            <a:r>
              <a:rPr lang="ru-RU" sz="11200" b="1" i="1" dirty="0"/>
              <a:t>года)</a:t>
            </a:r>
          </a:p>
          <a:p>
            <a:pPr lvl="0" algn="ctr">
              <a:spcAft>
                <a:spcPts val="0"/>
              </a:spcAft>
              <a:buClrTx/>
              <a:buSzTx/>
            </a:pPr>
            <a:endParaRPr lang="ru-RU" sz="9600" b="1" i="1" dirty="0">
              <a:solidFill>
                <a:prstClr val="black"/>
              </a:solidFill>
            </a:endParaRPr>
          </a:p>
          <a:p>
            <a:pPr algn="ctr">
              <a:spcAft>
                <a:spcPts val="0"/>
              </a:spcAft>
            </a:pPr>
            <a:r>
              <a:rPr lang="ru-RU" sz="8000" b="1" dirty="0">
                <a:latin typeface="Times New Roman"/>
                <a:ea typeface="Times New Roman"/>
              </a:rPr>
              <a:t>(ныне муниципальное дошкольное образовательное учреждение </a:t>
            </a:r>
            <a:endParaRPr lang="ru-RU" sz="8000" b="1" dirty="0" smtClean="0">
              <a:latin typeface="Times New Roman"/>
              <a:ea typeface="Times New Roman"/>
            </a:endParaRPr>
          </a:p>
          <a:p>
            <a:pPr algn="ctr">
              <a:spcAft>
                <a:spcPts val="0"/>
              </a:spcAft>
            </a:pPr>
            <a:r>
              <a:rPr lang="ru-RU" sz="8000" b="1" dirty="0" smtClean="0">
                <a:latin typeface="Times New Roman"/>
                <a:ea typeface="Times New Roman"/>
              </a:rPr>
              <a:t>детский </a:t>
            </a:r>
            <a:r>
              <a:rPr lang="ru-RU" sz="8000" b="1" dirty="0">
                <a:latin typeface="Times New Roman"/>
                <a:ea typeface="Times New Roman"/>
              </a:rPr>
              <a:t>сад «Сказка» </a:t>
            </a:r>
            <a:endParaRPr lang="ru-RU" sz="8000" b="1" dirty="0" smtClean="0">
              <a:latin typeface="Times New Roman"/>
              <a:ea typeface="Times New Roman"/>
            </a:endParaRPr>
          </a:p>
          <a:p>
            <a:pPr algn="ctr">
              <a:spcAft>
                <a:spcPts val="0"/>
              </a:spcAft>
            </a:pPr>
            <a:r>
              <a:rPr lang="ru-RU" sz="8000" b="1" dirty="0" smtClean="0">
                <a:latin typeface="Times New Roman"/>
                <a:ea typeface="Times New Roman"/>
              </a:rPr>
              <a:t>п</a:t>
            </a:r>
            <a:r>
              <a:rPr lang="ru-RU" sz="8000" b="1" dirty="0">
                <a:latin typeface="Times New Roman"/>
                <a:ea typeface="Times New Roman"/>
              </a:rPr>
              <a:t>. Береговой </a:t>
            </a:r>
            <a:endParaRPr lang="ru-RU" sz="8000" b="1" dirty="0" smtClean="0">
              <a:latin typeface="Times New Roman"/>
              <a:ea typeface="Times New Roman"/>
            </a:endParaRPr>
          </a:p>
          <a:p>
            <a:pPr algn="ctr">
              <a:spcAft>
                <a:spcPts val="0"/>
              </a:spcAft>
            </a:pPr>
            <a:r>
              <a:rPr lang="ru-RU" sz="8000" b="1" dirty="0" err="1" smtClean="0">
                <a:latin typeface="Times New Roman"/>
                <a:ea typeface="Times New Roman"/>
              </a:rPr>
              <a:t>Каслинского</a:t>
            </a:r>
            <a:r>
              <a:rPr lang="ru-RU" sz="8000" b="1" dirty="0" smtClean="0">
                <a:latin typeface="Times New Roman"/>
                <a:ea typeface="Times New Roman"/>
              </a:rPr>
              <a:t> </a:t>
            </a:r>
            <a:r>
              <a:rPr lang="ru-RU" sz="8000" b="1" dirty="0">
                <a:latin typeface="Times New Roman"/>
                <a:ea typeface="Times New Roman"/>
              </a:rPr>
              <a:t>муниципального района) </a:t>
            </a:r>
          </a:p>
          <a:p>
            <a:pPr lvl="0" algn="ctr">
              <a:buClr>
                <a:prstClr val="white">
                  <a:shade val="95000"/>
                </a:prstClr>
              </a:buClr>
            </a:pPr>
            <a:r>
              <a:rPr lang="ru-RU" sz="9600" b="1" i="1" dirty="0" smtClean="0">
                <a:solidFill>
                  <a:prstClr val="white"/>
                </a:solidFill>
              </a:rPr>
              <a:t>.1904-1971)</a:t>
            </a:r>
          </a:p>
          <a:p>
            <a:pPr lvl="0" algn="just">
              <a:buClr>
                <a:prstClr val="white">
                  <a:shade val="95000"/>
                </a:prstClr>
              </a:buClr>
            </a:pPr>
            <a:endParaRPr lang="ru-RU" sz="9600" dirty="0" smtClean="0"/>
          </a:p>
          <a:p>
            <a:pPr lvl="0" algn="just">
              <a:buClr>
                <a:prstClr val="white">
                  <a:shade val="95000"/>
                </a:prstClr>
              </a:buClr>
            </a:pPr>
            <a:endParaRPr lang="ru-RU" sz="9600" dirty="0" smtClean="0"/>
          </a:p>
          <a:p>
            <a:pPr lvl="0" algn="just">
              <a:buClr>
                <a:prstClr val="white">
                  <a:shade val="95000"/>
                </a:prstClr>
              </a:buClr>
            </a:pPr>
            <a:endParaRPr lang="ru-RU" sz="1800" dirty="0" smtClean="0">
              <a:solidFill>
                <a:prstClr val="white"/>
              </a:solidFill>
            </a:endParaRPr>
          </a:p>
          <a:p>
            <a:pPr lvl="0" algn="just">
              <a:buClr>
                <a:prstClr val="white">
                  <a:shade val="95000"/>
                </a:prstClr>
              </a:buClr>
            </a:pPr>
            <a:r>
              <a:rPr lang="ru-RU" sz="4800" dirty="0" smtClean="0">
                <a:solidFill>
                  <a:schemeClr val="bg1"/>
                </a:solidFill>
              </a:rPr>
              <a:t>Основ</a:t>
            </a:r>
          </a:p>
          <a:p>
            <a:pPr lvl="0" algn="just">
              <a:buClr>
                <a:prstClr val="white">
                  <a:shade val="95000"/>
                </a:prstClr>
              </a:buClr>
            </a:pPr>
            <a:r>
              <a:rPr lang="ru-RU" sz="4800" dirty="0" err="1" smtClean="0">
                <a:solidFill>
                  <a:schemeClr val="bg1"/>
                </a:solidFill>
              </a:rPr>
              <a:t>ание</a:t>
            </a:r>
            <a:r>
              <a:rPr lang="ru-RU" sz="4800" dirty="0" smtClean="0">
                <a:solidFill>
                  <a:schemeClr val="bg1"/>
                </a:solidFill>
              </a:rPr>
              <a:t>: </a:t>
            </a:r>
            <a:r>
              <a:rPr lang="ru-RU" sz="4800" dirty="0">
                <a:solidFill>
                  <a:schemeClr val="bg1"/>
                </a:solidFill>
              </a:rPr>
              <a:t>Сведения ведомственного архива </a:t>
            </a:r>
            <a:r>
              <a:rPr lang="ru-RU" sz="4800" dirty="0" smtClean="0">
                <a:solidFill>
                  <a:schemeClr val="bg1"/>
                </a:solidFill>
              </a:rPr>
              <a:t>                       </a:t>
            </a:r>
          </a:p>
          <a:p>
            <a:pPr lvl="0">
              <a:buClr>
                <a:prstClr val="white">
                  <a:shade val="95000"/>
                </a:prstClr>
              </a:buClr>
            </a:pPr>
            <a:r>
              <a:rPr lang="ru-RU" sz="4800" dirty="0" smtClean="0">
                <a:solidFill>
                  <a:srgbClr val="073E87"/>
                </a:solidFill>
                <a:latin typeface="Times New Roman"/>
                <a:ea typeface="Times New Roman"/>
              </a:rPr>
              <a:t>Выписка </a:t>
            </a:r>
            <a:r>
              <a:rPr lang="ru-RU" sz="4800" dirty="0">
                <a:solidFill>
                  <a:srgbClr val="073E87"/>
                </a:solidFill>
                <a:latin typeface="Times New Roman"/>
                <a:ea typeface="Times New Roman"/>
              </a:rPr>
              <a:t>из трудовой книжки работника (прием на работу </a:t>
            </a:r>
            <a:r>
              <a:rPr lang="ru-RU" sz="4800" dirty="0" smtClean="0">
                <a:solidFill>
                  <a:srgbClr val="073E87"/>
                </a:solidFill>
                <a:latin typeface="Times New Roman"/>
                <a:ea typeface="Times New Roman"/>
              </a:rPr>
              <a:t>24.10.1955 </a:t>
            </a:r>
            <a:r>
              <a:rPr lang="ru-RU" sz="4800" dirty="0">
                <a:solidFill>
                  <a:srgbClr val="073E87"/>
                </a:solidFill>
                <a:latin typeface="Times New Roman"/>
                <a:ea typeface="Times New Roman"/>
              </a:rPr>
              <a:t>г.)</a:t>
            </a:r>
            <a:r>
              <a:rPr lang="ru-RU" sz="4800" dirty="0" err="1">
                <a:solidFill>
                  <a:prstClr val="white"/>
                </a:solidFill>
              </a:rPr>
              <a:t>жественный</a:t>
            </a:r>
            <a:r>
              <a:rPr lang="ru-RU" sz="4800" dirty="0">
                <a:solidFill>
                  <a:prstClr val="white"/>
                </a:solidFill>
              </a:rPr>
              <a:t> </a:t>
            </a:r>
            <a:r>
              <a:rPr lang="ru-RU" sz="4800" dirty="0" err="1" smtClean="0">
                <a:solidFill>
                  <a:schemeClr val="bg1"/>
                </a:solidFill>
              </a:rPr>
              <a:t>сторико</a:t>
            </a:r>
            <a:r>
              <a:rPr lang="ru-RU" sz="4800" dirty="0" smtClean="0">
                <a:solidFill>
                  <a:schemeClr val="bg1"/>
                </a:solidFill>
              </a:rPr>
              <a:t>-</a:t>
            </a:r>
          </a:p>
          <a:p>
            <a:pPr lvl="0">
              <a:buClr>
                <a:prstClr val="white">
                  <a:shade val="95000"/>
                </a:prstClr>
              </a:buClr>
            </a:pPr>
            <a:endParaRPr lang="ru-RU" sz="4800" dirty="0">
              <a:solidFill>
                <a:schemeClr val="bg1"/>
              </a:solidFill>
            </a:endParaRPr>
          </a:p>
          <a:p>
            <a:pPr lvl="0">
              <a:buClr>
                <a:prstClr val="white">
                  <a:shade val="95000"/>
                </a:prstClr>
              </a:buClr>
            </a:pPr>
            <a:r>
              <a:rPr lang="ru-RU" sz="4800" dirty="0" smtClean="0">
                <a:solidFill>
                  <a:schemeClr val="bg1"/>
                </a:solidFill>
              </a:rPr>
              <a:t>музей</a:t>
            </a:r>
            <a:r>
              <a:rPr lang="ru-RU" sz="4800" dirty="0">
                <a:solidFill>
                  <a:schemeClr val="bg1"/>
                </a:solidFill>
              </a:rPr>
              <a:t>» </a:t>
            </a:r>
            <a:r>
              <a:rPr lang="ru-RU" sz="4800" dirty="0" smtClean="0">
                <a:solidFill>
                  <a:schemeClr val="bg1"/>
                </a:solidFill>
              </a:rPr>
              <a:t>г</a:t>
            </a:r>
            <a:r>
              <a:rPr lang="ru-RU" sz="4800" dirty="0">
                <a:solidFill>
                  <a:schemeClr val="bg1"/>
                </a:solidFill>
              </a:rPr>
              <a:t>. Касли</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descr="C:\Users\Шеф\Desktop\Знаменательные даты\ФОТО на 2025 год\Фото Береговой знаменат даты на 2025 год (д.сад СКАЗКА)\IMG_20240310_20401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16016" y="292894"/>
            <a:ext cx="4176464" cy="3064098"/>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Шеф\Desktop\Знаменательные даты\ФОТО на 2025 год\Фото Береговой знаменат даты на 2025 год (д.сад СКАЗКА)\IMG_20240310_204349.jpg"/>
          <p:cNvPicPr>
            <a:picLocks noGrp="1" noChangeAspect="1" noChangeArrowheads="1"/>
          </p:cNvPicPr>
          <p:nvPr>
            <p:ph idx="1"/>
          </p:nvPr>
        </p:nvPicPr>
        <p:blipFill>
          <a:blip r:embed="rId4">
            <a:extLst>
              <a:ext uri="{28A0092B-C50C-407E-A947-70E740481C1C}">
                <a14:useLocalDpi xmlns:a14="http://schemas.microsoft.com/office/drawing/2010/main"/>
              </a:ext>
            </a:extLst>
          </a:blip>
          <a:srcRect/>
          <a:stretch>
            <a:fillRect/>
          </a:stretch>
        </p:blipFill>
        <p:spPr bwMode="auto">
          <a:xfrm>
            <a:off x="4664968" y="3501008"/>
            <a:ext cx="4227512"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604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179512" y="116632"/>
            <a:ext cx="4680520" cy="6408712"/>
          </a:xfrm>
        </p:spPr>
        <p:txBody>
          <a:bodyPr>
            <a:normAutofit fontScale="25000" lnSpcReduction="20000"/>
          </a:bodyPr>
          <a:lstStyle/>
          <a:p>
            <a:pPr algn="ctr"/>
            <a:endParaRPr lang="ru-RU" sz="8000" dirty="0" smtClean="0"/>
          </a:p>
          <a:p>
            <a:pPr lvl="0" algn="ctr">
              <a:buClr>
                <a:srgbClr val="31B6FD"/>
              </a:buClr>
            </a:pPr>
            <a:r>
              <a:rPr lang="ru-RU" sz="9600" b="1" i="1" dirty="0" smtClean="0">
                <a:solidFill>
                  <a:srgbClr val="073E87"/>
                </a:solidFill>
              </a:rPr>
              <a:t>125 </a:t>
            </a:r>
            <a:r>
              <a:rPr lang="ru-RU" sz="9600" b="1" i="1" dirty="0">
                <a:solidFill>
                  <a:srgbClr val="073E87"/>
                </a:solidFill>
              </a:rPr>
              <a:t>лет </a:t>
            </a:r>
          </a:p>
          <a:p>
            <a:pPr lvl="0" algn="ctr">
              <a:buClr>
                <a:srgbClr val="31B6FD"/>
              </a:buClr>
            </a:pPr>
            <a:r>
              <a:rPr lang="ru-RU" sz="8000" b="1" i="1" dirty="0">
                <a:solidFill>
                  <a:srgbClr val="073E87"/>
                </a:solidFill>
              </a:rPr>
              <a:t> со дня рождения</a:t>
            </a:r>
          </a:p>
          <a:p>
            <a:pPr lvl="0" algn="ctr">
              <a:buClr>
                <a:srgbClr val="31B6FD"/>
              </a:buClr>
            </a:pPr>
            <a:r>
              <a:rPr lang="ru-RU" sz="8000" b="1" i="1" dirty="0" err="1" smtClean="0">
                <a:solidFill>
                  <a:srgbClr val="073E87"/>
                </a:solidFill>
              </a:rPr>
              <a:t>Ахлюстина</a:t>
            </a:r>
            <a:r>
              <a:rPr lang="ru-RU" sz="8000" b="1" i="1" dirty="0" smtClean="0">
                <a:solidFill>
                  <a:srgbClr val="073E87"/>
                </a:solidFill>
              </a:rPr>
              <a:t> Ивана Михайловича</a:t>
            </a:r>
          </a:p>
          <a:p>
            <a:pPr lvl="0" algn="ctr">
              <a:buClr>
                <a:srgbClr val="31B6FD"/>
              </a:buClr>
            </a:pPr>
            <a:r>
              <a:rPr lang="ru-RU" sz="8000" b="1" i="1" dirty="0" smtClean="0">
                <a:solidFill>
                  <a:srgbClr val="073E87"/>
                </a:solidFill>
              </a:rPr>
              <a:t>(1900-1944)</a:t>
            </a:r>
            <a:endParaRPr lang="ru-RU" sz="8000" b="1" i="1" dirty="0">
              <a:solidFill>
                <a:srgbClr val="073E87"/>
              </a:solidFill>
            </a:endParaRPr>
          </a:p>
          <a:p>
            <a:pPr algn="ctr"/>
            <a:r>
              <a:rPr lang="ru-RU" sz="8000" b="1" i="1" dirty="0" smtClean="0">
                <a:solidFill>
                  <a:prstClr val="white"/>
                </a:solidFill>
              </a:rPr>
              <a:t>(01 сентября 1954 года)</a:t>
            </a:r>
            <a:endParaRPr lang="ru-RU" sz="8000" b="1" i="1" dirty="0">
              <a:solidFill>
                <a:prstClr val="white"/>
              </a:solidFill>
            </a:endParaRPr>
          </a:p>
          <a:p>
            <a:pPr algn="ctr">
              <a:lnSpc>
                <a:spcPct val="170000"/>
              </a:lnSpc>
              <a:spcAft>
                <a:spcPts val="0"/>
              </a:spcAft>
            </a:pPr>
            <a:r>
              <a:rPr lang="ru-RU" sz="8000" dirty="0" smtClean="0">
                <a:latin typeface="Times New Roman"/>
                <a:ea typeface="Times New Roman"/>
              </a:rPr>
              <a:t>Уроженец </a:t>
            </a:r>
            <a:r>
              <a:rPr lang="ru-RU" sz="8000" dirty="0">
                <a:latin typeface="Times New Roman"/>
                <a:ea typeface="Times New Roman"/>
              </a:rPr>
              <a:t>города Касли, участник ВОВ 1941–1945 </a:t>
            </a:r>
            <a:r>
              <a:rPr lang="ru-RU" sz="8000" dirty="0" err="1">
                <a:latin typeface="Times New Roman"/>
                <a:ea typeface="Times New Roman"/>
              </a:rPr>
              <a:t>г.г</a:t>
            </a:r>
            <a:r>
              <a:rPr lang="ru-RU" sz="8000" dirty="0">
                <a:latin typeface="Times New Roman"/>
                <a:ea typeface="Times New Roman"/>
              </a:rPr>
              <a:t>., полковник, командир 227 стрелкового полка 51 гвардейской стрелковой дивизии 6 гвардейской армии. </a:t>
            </a:r>
            <a:r>
              <a:rPr lang="ru-RU" sz="8000" dirty="0" smtClean="0">
                <a:latin typeface="Times New Roman"/>
                <a:ea typeface="Times New Roman"/>
              </a:rPr>
              <a:t>Награжден </a:t>
            </a:r>
            <a:r>
              <a:rPr lang="ru-RU" sz="8000" dirty="0">
                <a:latin typeface="Times New Roman"/>
                <a:ea typeface="Times New Roman"/>
              </a:rPr>
              <a:t>орденом Красного Знамени</a:t>
            </a:r>
          </a:p>
          <a:p>
            <a:pPr algn="ctr"/>
            <a:endParaRPr lang="ru-RU" sz="8000" i="1" dirty="0" smtClean="0"/>
          </a:p>
          <a:p>
            <a:pPr algn="ctr"/>
            <a:endParaRPr lang="ru-RU" sz="8000" dirty="0" smtClean="0">
              <a:ea typeface="Times New Roman"/>
            </a:endParaRPr>
          </a:p>
          <a:p>
            <a:pPr algn="ctr"/>
            <a:endParaRPr lang="ru-RU" sz="2000" dirty="0">
              <a:ea typeface="Times New Roman"/>
            </a:endParaRPr>
          </a:p>
          <a:p>
            <a:pPr algn="ctr"/>
            <a:endParaRPr lang="ru-RU" sz="2000" dirty="0" smtClean="0">
              <a:ea typeface="Times New Roman"/>
            </a:endParaRPr>
          </a:p>
          <a:p>
            <a:pPr algn="ctr"/>
            <a:endParaRPr lang="ru-RU" sz="1000" dirty="0"/>
          </a:p>
          <a:p>
            <a:pPr algn="ctr"/>
            <a:endParaRPr lang="ru-RU" sz="3000" dirty="0" smtClean="0"/>
          </a:p>
          <a:p>
            <a:pPr algn="just">
              <a:spcAft>
                <a:spcPts val="0"/>
              </a:spcAft>
            </a:pPr>
            <a:r>
              <a:rPr lang="ru-RU" sz="4800" dirty="0" err="1" smtClean="0">
                <a:solidFill>
                  <a:schemeClr val="bg1"/>
                </a:solidFill>
              </a:rPr>
              <a:t>с</a:t>
            </a:r>
            <a:r>
              <a:rPr lang="ru-RU" sz="4800" dirty="0" err="1" smtClean="0">
                <a:latin typeface="Times New Roman"/>
                <a:ea typeface="Times New Roman"/>
              </a:rPr>
              <a:t>Сведения</a:t>
            </a:r>
            <a:r>
              <a:rPr lang="ru-RU" sz="4800" dirty="0" smtClean="0">
                <a:latin typeface="Times New Roman"/>
                <a:ea typeface="Times New Roman"/>
              </a:rPr>
              <a:t> </a:t>
            </a:r>
            <a:r>
              <a:rPr lang="ru-RU" sz="4800" dirty="0">
                <a:latin typeface="Times New Roman"/>
                <a:ea typeface="Times New Roman"/>
              </a:rPr>
              <a:t>МУ «</a:t>
            </a:r>
            <a:r>
              <a:rPr lang="ru-RU" sz="4800" dirty="0" err="1">
                <a:latin typeface="Times New Roman"/>
                <a:ea typeface="Times New Roman"/>
              </a:rPr>
              <a:t>Каслинский</a:t>
            </a:r>
            <a:r>
              <a:rPr lang="ru-RU" sz="4800" dirty="0">
                <a:latin typeface="Times New Roman"/>
                <a:ea typeface="Times New Roman"/>
              </a:rPr>
              <a:t> историко - художественный музей</a:t>
            </a:r>
            <a:r>
              <a:rPr lang="ru-RU" sz="4800" dirty="0" smtClean="0">
                <a:latin typeface="Times New Roman"/>
                <a:ea typeface="Times New Roman"/>
              </a:rPr>
              <a:t>»</a:t>
            </a:r>
          </a:p>
          <a:p>
            <a:pPr algn="just">
              <a:spcAft>
                <a:spcPts val="0"/>
              </a:spcAft>
            </a:pPr>
            <a:r>
              <a:rPr lang="ru-RU" sz="4800" dirty="0" smtClean="0">
                <a:latin typeface="Times New Roman"/>
                <a:ea typeface="Times New Roman"/>
              </a:rPr>
              <a:t> </a:t>
            </a:r>
            <a:r>
              <a:rPr lang="ru-RU" sz="4800" dirty="0">
                <a:latin typeface="Times New Roman"/>
                <a:ea typeface="Times New Roman"/>
              </a:rPr>
              <a:t>г. </a:t>
            </a:r>
            <a:r>
              <a:rPr lang="ru-RU" sz="4800" dirty="0" smtClean="0">
                <a:latin typeface="Times New Roman"/>
                <a:ea typeface="Times New Roman"/>
              </a:rPr>
              <a:t>Касли (</a:t>
            </a:r>
            <a:r>
              <a:rPr lang="ru-RU" sz="4800" dirty="0">
                <a:latin typeface="Times New Roman"/>
                <a:ea typeface="Times New Roman"/>
              </a:rPr>
              <a:t>ведомственный архив, ф. 3, о. 1, д. </a:t>
            </a:r>
            <a:r>
              <a:rPr lang="ru-RU" sz="4800" dirty="0" smtClean="0">
                <a:latin typeface="Times New Roman"/>
                <a:ea typeface="Times New Roman"/>
              </a:rPr>
              <a:t>5)</a:t>
            </a:r>
            <a:r>
              <a:rPr lang="ru-RU" sz="4800" dirty="0" err="1" smtClean="0">
                <a:solidFill>
                  <a:schemeClr val="bg1"/>
                </a:solidFill>
              </a:rPr>
              <a:t>утатов</a:t>
            </a:r>
            <a:r>
              <a:rPr lang="ru-RU" sz="4800" dirty="0" smtClean="0">
                <a:solidFill>
                  <a:schemeClr val="bg1"/>
                </a:solidFill>
              </a:rPr>
              <a:t> </a:t>
            </a:r>
            <a:r>
              <a:rPr lang="ru-RU" sz="4800" dirty="0">
                <a:solidFill>
                  <a:schemeClr val="bg1"/>
                </a:solidFill>
              </a:rPr>
              <a:t>трудящи</a:t>
            </a:r>
            <a:r>
              <a:rPr lang="ru-RU" sz="3000" dirty="0">
                <a:solidFill>
                  <a:schemeClr val="bg1"/>
                </a:solidFill>
              </a:rPr>
              <a:t>хся от </a:t>
            </a:r>
            <a:r>
              <a:rPr lang="ru-RU" sz="3000" dirty="0" smtClean="0">
                <a:solidFill>
                  <a:schemeClr val="bg1"/>
                </a:solidFill>
              </a:rPr>
              <a:t>02.06.1954 № 114</a:t>
            </a:r>
            <a:endParaRPr lang="ru-RU" sz="3000" dirty="0">
              <a:solidFill>
                <a:schemeClr val="bg1"/>
              </a:solidFill>
            </a:endParaRPr>
          </a:p>
          <a:p>
            <a:pPr algn="just"/>
            <a:endParaRPr lang="ru-RU" sz="18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C:\Users\Шеф\Desktop\Знаменательные даты\ФОТО на 2025 год\Фото Каслинский музей знаменательные даты на 2025 год\Ахлюстин И.М. 1943г..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32040" y="188640"/>
            <a:ext cx="4032448"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21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107504" y="476672"/>
            <a:ext cx="4176463" cy="6120680"/>
          </a:xfrm>
        </p:spPr>
        <p:txBody>
          <a:bodyPr>
            <a:normAutofit fontScale="25000" lnSpcReduction="20000"/>
          </a:bodyPr>
          <a:lstStyle/>
          <a:p>
            <a:pPr algn="ctr"/>
            <a:r>
              <a:rPr lang="ru-RU" sz="9600" b="1" i="1" dirty="0" smtClean="0"/>
              <a:t>115 лет </a:t>
            </a:r>
          </a:p>
          <a:p>
            <a:pPr algn="ctr"/>
            <a:r>
              <a:rPr lang="ru-RU" sz="9600" b="1" i="1" dirty="0" smtClean="0"/>
              <a:t> со дня рождения</a:t>
            </a:r>
          </a:p>
          <a:p>
            <a:pPr algn="ctr"/>
            <a:r>
              <a:rPr lang="ru-RU" sz="9600" b="1" i="1" dirty="0" smtClean="0"/>
              <a:t>Голышева Ивана Васильевича</a:t>
            </a:r>
          </a:p>
          <a:p>
            <a:pPr algn="ctr"/>
            <a:r>
              <a:rPr lang="ru-RU" sz="9600" b="1" i="1" dirty="0" smtClean="0"/>
              <a:t>(1910-1943)</a:t>
            </a:r>
          </a:p>
          <a:p>
            <a:pPr lvl="0" algn="ctr">
              <a:buClr>
                <a:prstClr val="white">
                  <a:shade val="95000"/>
                </a:prstClr>
              </a:buClr>
            </a:pPr>
            <a:r>
              <a:rPr lang="ru-RU" sz="8000" b="1" i="1" dirty="0" smtClean="0">
                <a:solidFill>
                  <a:prstClr val="white"/>
                </a:solidFill>
              </a:rPr>
              <a:t>(17.09</a:t>
            </a:r>
          </a:p>
          <a:p>
            <a:pPr lvl="0" algn="ctr">
              <a:buClr>
                <a:prstClr val="white">
                  <a:shade val="95000"/>
                </a:prstClr>
              </a:buClr>
            </a:pPr>
            <a:r>
              <a:rPr lang="ru-RU" sz="8000" b="1" i="1" dirty="0" smtClean="0">
                <a:solidFill>
                  <a:prstClr val="white"/>
                </a:solidFill>
              </a:rPr>
              <a:t>.1924- </a:t>
            </a:r>
            <a:r>
              <a:rPr lang="ru-RU" sz="7200" b="1" i="1" dirty="0" smtClean="0">
                <a:solidFill>
                  <a:prstClr val="white"/>
                </a:solidFill>
              </a:rPr>
              <a:t>)</a:t>
            </a:r>
          </a:p>
          <a:p>
            <a:pPr algn="ctr">
              <a:spcAft>
                <a:spcPts val="0"/>
              </a:spcAft>
            </a:pPr>
            <a:r>
              <a:rPr lang="ru-RU" sz="8000" dirty="0">
                <a:latin typeface="Times New Roman"/>
                <a:ea typeface="Times New Roman"/>
              </a:rPr>
              <a:t>Уроженец города Касли, участник ВОВ 1941–1945 </a:t>
            </a:r>
            <a:r>
              <a:rPr lang="ru-RU" sz="8000" dirty="0" err="1">
                <a:latin typeface="Times New Roman"/>
                <a:ea typeface="Times New Roman"/>
              </a:rPr>
              <a:t>г.г</a:t>
            </a:r>
            <a:r>
              <a:rPr lang="ru-RU" sz="8000" dirty="0">
                <a:latin typeface="Times New Roman"/>
                <a:ea typeface="Times New Roman"/>
              </a:rPr>
              <a:t>., военный комиссар 40 Армии ВВС, 16-го, 44-го истребительных авиационных полков, командира 73 гвардейского истребительного авиационного полка. Награжден орденами Красного Знамени, Красной Звезды</a:t>
            </a:r>
          </a:p>
          <a:p>
            <a:pPr algn="just"/>
            <a:endParaRPr lang="ru-RU" sz="6400" dirty="0" smtClean="0"/>
          </a:p>
          <a:p>
            <a:pPr algn="just"/>
            <a:endParaRPr lang="ru-RU" sz="7200" dirty="0" smtClean="0"/>
          </a:p>
          <a:p>
            <a:pPr algn="just"/>
            <a:endParaRPr lang="ru-RU" sz="2600" dirty="0" smtClean="0"/>
          </a:p>
          <a:p>
            <a:pPr algn="just"/>
            <a:endParaRPr lang="ru-RU" sz="2600" dirty="0"/>
          </a:p>
          <a:p>
            <a:pPr algn="just"/>
            <a:endParaRPr lang="ru-RU" sz="2600" dirty="0" smtClean="0"/>
          </a:p>
          <a:p>
            <a:pPr algn="just"/>
            <a:endParaRPr lang="ru-RU" sz="2600" dirty="0"/>
          </a:p>
          <a:p>
            <a:pPr algn="just"/>
            <a:endParaRPr lang="ru-RU" sz="2600" dirty="0"/>
          </a:p>
          <a:p>
            <a:pPr>
              <a:spcAft>
                <a:spcPts val="0"/>
              </a:spcAft>
            </a:pPr>
            <a:r>
              <a:rPr lang="ru-RU" sz="4800" dirty="0">
                <a:latin typeface="Times New Roman"/>
                <a:ea typeface="Times New Roman"/>
              </a:rPr>
              <a:t>Сведения МУ «</a:t>
            </a:r>
            <a:r>
              <a:rPr lang="ru-RU" sz="4800" dirty="0" err="1">
                <a:latin typeface="Times New Roman"/>
                <a:ea typeface="Times New Roman"/>
              </a:rPr>
              <a:t>Каслинский</a:t>
            </a:r>
            <a:r>
              <a:rPr lang="ru-RU" sz="4800" dirty="0">
                <a:latin typeface="Times New Roman"/>
                <a:ea typeface="Times New Roman"/>
              </a:rPr>
              <a:t> историко - </a:t>
            </a:r>
            <a:r>
              <a:rPr lang="ru-RU" sz="4800" dirty="0" smtClean="0">
                <a:latin typeface="Times New Roman"/>
                <a:ea typeface="Times New Roman"/>
              </a:rPr>
              <a:t>художественный </a:t>
            </a:r>
            <a:r>
              <a:rPr lang="ru-RU" sz="4800" dirty="0">
                <a:latin typeface="Times New Roman"/>
                <a:ea typeface="Times New Roman"/>
              </a:rPr>
              <a:t>музей» г. </a:t>
            </a:r>
            <a:r>
              <a:rPr lang="ru-RU" sz="4800" dirty="0" smtClean="0">
                <a:latin typeface="Times New Roman"/>
                <a:ea typeface="Times New Roman"/>
              </a:rPr>
              <a:t>Касли (ведомственный </a:t>
            </a:r>
            <a:r>
              <a:rPr lang="ru-RU" sz="4800" dirty="0">
                <a:latin typeface="Times New Roman"/>
                <a:ea typeface="Times New Roman"/>
              </a:rPr>
              <a:t>архив, ф. 3, о. 1, д. 5)</a:t>
            </a:r>
            <a:endParaRPr lang="ru-RU" sz="4800" dirty="0" smtClean="0"/>
          </a:p>
          <a:p>
            <a:pPr algn="just"/>
            <a:endParaRPr lang="ru-RU" sz="2600" dirty="0"/>
          </a:p>
          <a:p>
            <a:pPr algn="just"/>
            <a:r>
              <a:rPr lang="ru-RU" sz="4400" dirty="0">
                <a:solidFill>
                  <a:schemeClr val="bg1"/>
                </a:solidFill>
              </a:rPr>
              <a:t>Основание</a:t>
            </a:r>
            <a:r>
              <a:rPr lang="ru-RU" sz="4400" dirty="0" smtClean="0">
                <a:solidFill>
                  <a:schemeClr val="bg1"/>
                </a:solidFill>
              </a:rPr>
              <a:t>: </a:t>
            </a:r>
            <a:r>
              <a:rPr lang="ru-RU" sz="4400" dirty="0">
                <a:solidFill>
                  <a:schemeClr val="bg1"/>
                </a:solidFill>
              </a:rPr>
              <a:t>Энциклопедия ЧО, 2008 г.</a:t>
            </a:r>
          </a:p>
          <a:p>
            <a:pPr algn="just"/>
            <a:r>
              <a:rPr lang="ru-RU" sz="4400" dirty="0">
                <a:solidFill>
                  <a:schemeClr val="bg1"/>
                </a:solidFill>
              </a:rPr>
              <a:t>том </a:t>
            </a:r>
            <a:r>
              <a:rPr lang="ru-RU" sz="4400" dirty="0" smtClean="0">
                <a:solidFill>
                  <a:schemeClr val="bg1"/>
                </a:solidFill>
              </a:rPr>
              <a:t>5, </a:t>
            </a:r>
            <a:r>
              <a:rPr lang="ru-RU" sz="4400" dirty="0">
                <a:solidFill>
                  <a:schemeClr val="bg1"/>
                </a:solidFill>
              </a:rPr>
              <a:t>лист </a:t>
            </a:r>
            <a:r>
              <a:rPr lang="ru-RU" sz="4400" dirty="0" smtClean="0">
                <a:solidFill>
                  <a:schemeClr val="bg1"/>
                </a:solidFill>
              </a:rPr>
              <a:t>742</a:t>
            </a:r>
            <a:endParaRPr lang="ru-RU" sz="4400" dirty="0">
              <a:solidFill>
                <a:schemeClr val="bg1"/>
              </a:solidFill>
            </a:endParaRPr>
          </a:p>
        </p:txBody>
      </p:sp>
      <p:sp>
        <p:nvSpPr>
          <p:cNvPr id="4" name="Объект 3"/>
          <p:cNvSpPr>
            <a:spLocks noGrp="1"/>
          </p:cNvSpPr>
          <p:nvPr>
            <p:ph idx="1"/>
          </p:nvPr>
        </p:nvSpPr>
        <p:spPr>
          <a:xfrm>
            <a:off x="4277859" y="273050"/>
            <a:ext cx="4408941" cy="5853113"/>
          </a:xfrm>
        </p:spPr>
        <p:txBody>
          <a:bodyPr/>
          <a:lstStyle/>
          <a:p>
            <a:endParaRPr lang="ru-RU" dirty="0" smtClean="0"/>
          </a:p>
          <a:p>
            <a:endParaRPr lang="ru-RU" dirty="0"/>
          </a:p>
          <a:p>
            <a:endParaRPr lang="ru-RU" dirty="0" smtClean="0"/>
          </a:p>
          <a:p>
            <a:endParaRPr lang="ru-RU" dirty="0"/>
          </a:p>
          <a:p>
            <a:pPr marL="137160" indent="0">
              <a:buNone/>
            </a:pPr>
            <a:endParaRPr lang="ru-RU" sz="800" dirty="0"/>
          </a:p>
          <a:p>
            <a:pPr marL="137160" indent="0">
              <a:buNone/>
            </a:pPr>
            <a:endParaRPr lang="ru-RU" sz="1200" dirty="0" smtClean="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39762"/>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16016" y="404663"/>
            <a:ext cx="4176464" cy="5472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2690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8012360" cy="1152128"/>
          </a:xfrm>
        </p:spPr>
        <p:txBody>
          <a:bodyPr/>
          <a:lstStyle/>
          <a:p>
            <a:pPr algn="ctr"/>
            <a:r>
              <a:rPr lang="ru-RU" sz="2400" b="0" i="1" dirty="0" smtClean="0">
                <a:solidFill>
                  <a:schemeClr val="tx2"/>
                </a:solidFill>
              </a:rPr>
              <a:t>Архивный отдел администрации Каслинского муниципального района</a:t>
            </a:r>
            <a:endParaRPr lang="ru-RU" sz="2400" b="0" i="1" dirty="0">
              <a:solidFill>
                <a:schemeClr val="tx2"/>
              </a:solidFill>
            </a:endParaRPr>
          </a:p>
        </p:txBody>
      </p:sp>
      <p:sp>
        <p:nvSpPr>
          <p:cNvPr id="3" name="Текст 2"/>
          <p:cNvSpPr>
            <a:spLocks noGrp="1"/>
          </p:cNvSpPr>
          <p:nvPr>
            <p:ph type="body" idx="1"/>
          </p:nvPr>
        </p:nvSpPr>
        <p:spPr>
          <a:xfrm>
            <a:off x="251520" y="2507786"/>
            <a:ext cx="8640960" cy="4017558"/>
          </a:xfrm>
        </p:spPr>
        <p:txBody>
          <a:bodyPr>
            <a:normAutofit lnSpcReduction="10000"/>
          </a:bodyPr>
          <a:lstStyle/>
          <a:p>
            <a:r>
              <a:rPr lang="ru-RU" i="1" dirty="0" smtClean="0">
                <a:solidFill>
                  <a:schemeClr val="tx2"/>
                </a:solidFill>
              </a:rPr>
              <a:t>Начальник архивного отдела:                   Суслова Лилия Григорьевна</a:t>
            </a:r>
          </a:p>
          <a:p>
            <a:endParaRPr lang="ru-RU" i="1" dirty="0">
              <a:solidFill>
                <a:schemeClr val="tx2"/>
              </a:solidFill>
            </a:endParaRPr>
          </a:p>
          <a:p>
            <a:r>
              <a:rPr lang="ru-RU" i="1" dirty="0" smtClean="0">
                <a:solidFill>
                  <a:schemeClr val="tx2"/>
                </a:solidFill>
              </a:rPr>
              <a:t>Составитель:                                              Казакова Клавдия Николаевна</a:t>
            </a:r>
          </a:p>
          <a:p>
            <a:endParaRPr lang="ru-RU" dirty="0"/>
          </a:p>
          <a:p>
            <a:endParaRPr lang="ru-RU" dirty="0" smtClean="0"/>
          </a:p>
          <a:p>
            <a:endParaRPr lang="ru-RU" dirty="0"/>
          </a:p>
          <a:p>
            <a:endParaRPr lang="ru-RU" dirty="0" smtClean="0"/>
          </a:p>
          <a:p>
            <a:endParaRPr lang="ru-RU" dirty="0"/>
          </a:p>
          <a:p>
            <a:endParaRPr lang="ru-RU" dirty="0" smtClean="0"/>
          </a:p>
          <a:p>
            <a:endParaRPr lang="ru-RU" dirty="0" smtClean="0"/>
          </a:p>
          <a:p>
            <a:pPr algn="ctr"/>
            <a:r>
              <a:rPr lang="ru-RU" dirty="0" smtClean="0"/>
              <a:t>2024</a:t>
            </a:r>
          </a:p>
          <a:p>
            <a:endParaRPr lang="ru-RU"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45210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4921</TotalTime>
  <Words>1355</Words>
  <Application>Microsoft Office PowerPoint</Application>
  <PresentationFormat>Экран (4:3)</PresentationFormat>
  <Paragraphs>297</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Волна</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Архивный отдел администрации Каслинского муниципального района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Знаменательные и памятные даты Каслинского муниципального района на 2021 год </dc:title>
  <cp:lastModifiedBy>Начальник</cp:lastModifiedBy>
  <cp:revision>530</cp:revision>
  <cp:lastPrinted>2021-12-29T03:13:35Z</cp:lastPrinted>
  <dcterms:modified xsi:type="dcterms:W3CDTF">2024-12-20T11:44:16Z</dcterms:modified>
  <cp:contentStatus/>
</cp:coreProperties>
</file>