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56" r:id="rId2"/>
    <p:sldId id="257" r:id="rId3"/>
    <p:sldId id="290" r:id="rId4"/>
    <p:sldId id="288" r:id="rId5"/>
    <p:sldId id="258" r:id="rId6"/>
    <p:sldId id="259" r:id="rId7"/>
    <p:sldId id="260" r:id="rId8"/>
    <p:sldId id="261" r:id="rId9"/>
    <p:sldId id="265" r:id="rId10"/>
    <p:sldId id="267" r:id="rId11"/>
    <p:sldId id="269" r:id="rId12"/>
    <p:sldId id="270" r:id="rId13"/>
    <p:sldId id="271" r:id="rId14"/>
    <p:sldId id="274" r:id="rId15"/>
    <p:sldId id="279" r:id="rId16"/>
    <p:sldId id="280" r:id="rId17"/>
    <p:sldId id="285" r:id="rId18"/>
    <p:sldId id="286" r:id="rId19"/>
    <p:sldId id="287" r:id="rId20"/>
    <p:sldId id="289" r:id="rId21"/>
  </p:sldIdLst>
  <p:sldSz cx="9144000" cy="6858000" type="screen4x3"/>
  <p:notesSz cx="6815138" cy="99425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92" autoAdjust="0"/>
    <p:restoredTop sz="94737" autoAdjust="0"/>
  </p:normalViewPr>
  <p:slideViewPr>
    <p:cSldViewPr>
      <p:cViewPr>
        <p:scale>
          <a:sx n="73" d="100"/>
          <a:sy n="73" d="100"/>
        </p:scale>
        <p:origin x="-1694" y="-293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0" name="Подзаголовок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pPr/>
              <a:t>07.04.2026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pPr/>
              <a:t>07.04.2026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Скругленный прямоугольник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pPr/>
              <a:t>07.04.2026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pPr/>
              <a:t>07.04.2026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pPr/>
              <a:t>07.04.2026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pPr/>
              <a:t>07.04.2026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pPr/>
              <a:t>07.04.2026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pPr/>
              <a:t>07.04.2026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с одним скругленным углом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pPr/>
              <a:t>07.04.2026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pPr/>
              <a:t>07.04.2026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pPr/>
              <a:t>07.04.2026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B4C71EC6-210F-42DE-9C53-41977AD35B3D}" type="datetimeFigureOut">
              <a:rPr lang="ru-RU" smtClean="0"/>
              <a:pPr/>
              <a:t>07.04.2026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7.pn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6.jpeg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9.jpeg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7.png"/><Relationship Id="rId4" Type="http://schemas.openxmlformats.org/officeDocument/2006/relationships/image" Target="../media/image2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30.jpeg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33.jpeg"/><Relationship Id="rId4" Type="http://schemas.openxmlformats.org/officeDocument/2006/relationships/image" Target="../media/image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7.png"/><Relationship Id="rId4" Type="http://schemas.openxmlformats.org/officeDocument/2006/relationships/image" Target="../media/image39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7.png"/><Relationship Id="rId5" Type="http://schemas.openxmlformats.org/officeDocument/2006/relationships/image" Target="../media/image43.jpeg"/><Relationship Id="rId4" Type="http://schemas.openxmlformats.org/officeDocument/2006/relationships/image" Target="../media/image42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47.jpeg"/><Relationship Id="rId4" Type="http://schemas.openxmlformats.org/officeDocument/2006/relationships/image" Target="../media/image46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7.png"/><Relationship Id="rId4" Type="http://schemas.openxmlformats.org/officeDocument/2006/relationships/image" Target="../media/image50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9512" y="1196753"/>
            <a:ext cx="8712968" cy="2403698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-16652" y="332656"/>
            <a:ext cx="9160652" cy="4823650"/>
          </a:xfrm>
          <a:solidFill>
            <a:schemeClr val="bg2"/>
          </a:solidFill>
        </p:spPr>
        <p:txBody>
          <a:bodyPr>
            <a:noAutofit/>
          </a:bodyPr>
          <a:lstStyle/>
          <a:p>
            <a:endParaRPr lang="ru-RU" sz="4400" dirty="0" smtClean="0">
              <a:solidFill>
                <a:schemeClr val="bg1"/>
              </a:solidFill>
            </a:endParaRPr>
          </a:p>
          <a:p>
            <a:pPr algn="ctr"/>
            <a:r>
              <a:rPr lang="ru-RU" sz="4000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Arial Black" pitchFamily="34" charset="0"/>
              </a:rPr>
              <a:t>Знаменательные </a:t>
            </a:r>
          </a:p>
          <a:p>
            <a:pPr algn="ctr"/>
            <a:r>
              <a:rPr lang="ru-RU" sz="4000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Arial Black" pitchFamily="34" charset="0"/>
              </a:rPr>
              <a:t>и </a:t>
            </a:r>
            <a:r>
              <a:rPr lang="ru-RU" sz="4000" i="1" spc="300" dirty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Arial Black" pitchFamily="34" charset="0"/>
              </a:rPr>
              <a:t>памятные даты</a:t>
            </a:r>
          </a:p>
          <a:p>
            <a:pPr algn="ctr"/>
            <a:r>
              <a:rPr lang="ru-RU" sz="4000" i="1" spc="300" dirty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Arial Black" pitchFamily="34" charset="0"/>
              </a:rPr>
              <a:t>Каслинского </a:t>
            </a:r>
            <a:endParaRPr lang="ru-RU" sz="4000" i="1" spc="300" dirty="0" smtClean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  <a:latin typeface="Arial Black" pitchFamily="34" charset="0"/>
            </a:endParaRPr>
          </a:p>
          <a:p>
            <a:pPr algn="ctr"/>
            <a:r>
              <a:rPr lang="ru-RU" sz="4000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Arial Black" pitchFamily="34" charset="0"/>
              </a:rPr>
              <a:t>муниципального округа</a:t>
            </a:r>
          </a:p>
          <a:p>
            <a:pPr algn="ctr"/>
            <a:endParaRPr lang="ru-RU" sz="4000" i="1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  <a:latin typeface="Arial Black" pitchFamily="34" charset="0"/>
            </a:endParaRPr>
          </a:p>
          <a:p>
            <a:pPr algn="ctr"/>
            <a:r>
              <a:rPr lang="ru-RU" sz="4000" i="1" spc="300" dirty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Arial Black" pitchFamily="34" charset="0"/>
              </a:rPr>
              <a:t>на </a:t>
            </a:r>
            <a:r>
              <a:rPr lang="ru-RU" sz="4000" i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Arial Black" pitchFamily="34" charset="0"/>
              </a:rPr>
              <a:t>2026 </a:t>
            </a:r>
            <a:r>
              <a:rPr lang="ru-RU" sz="4000" i="1" spc="300" dirty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Arial Black" pitchFamily="34" charset="0"/>
              </a:rPr>
              <a:t>год</a:t>
            </a:r>
          </a:p>
          <a:p>
            <a:endParaRPr lang="ru-RU" sz="4400" dirty="0">
              <a:solidFill>
                <a:schemeClr val="bg1"/>
              </a:solidFill>
              <a:latin typeface="Arial Narrow" pitchFamily="34" charset="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326" y="26490"/>
            <a:ext cx="481807" cy="5849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189526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251520" y="260648"/>
            <a:ext cx="4104456" cy="6480720"/>
          </a:xfrm>
        </p:spPr>
        <p:txBody>
          <a:bodyPr>
            <a:normAutofit fontScale="92500" lnSpcReduction="10000"/>
          </a:bodyPr>
          <a:lstStyle/>
          <a:p>
            <a:pPr algn="ctr"/>
            <a:endParaRPr lang="ru-RU" sz="3200" dirty="0" smtClean="0"/>
          </a:p>
          <a:p>
            <a:pPr algn="ctr"/>
            <a:r>
              <a:rPr lang="ru-RU" sz="2600" i="1" dirty="0" smtClean="0">
                <a:solidFill>
                  <a:srgbClr val="FF0000"/>
                </a:solidFill>
              </a:rPr>
              <a:t>95 </a:t>
            </a:r>
            <a:r>
              <a:rPr lang="ru-RU" sz="2600" i="1" dirty="0">
                <a:solidFill>
                  <a:srgbClr val="FF0000"/>
                </a:solidFill>
              </a:rPr>
              <a:t>лет </a:t>
            </a:r>
            <a:endParaRPr lang="ru-RU" sz="2600" i="1" dirty="0" smtClean="0">
              <a:solidFill>
                <a:srgbClr val="FF0000"/>
              </a:solidFill>
            </a:endParaRPr>
          </a:p>
          <a:p>
            <a:pPr algn="ctr"/>
            <a:r>
              <a:rPr lang="ru-RU" sz="2600" i="1" dirty="0" smtClean="0">
                <a:solidFill>
                  <a:srgbClr val="FF0000"/>
                </a:solidFill>
              </a:rPr>
              <a:t>со </a:t>
            </a:r>
            <a:r>
              <a:rPr lang="ru-RU" sz="2600" i="1" dirty="0">
                <a:solidFill>
                  <a:srgbClr val="FF0000"/>
                </a:solidFill>
              </a:rPr>
              <a:t>дня </a:t>
            </a:r>
            <a:r>
              <a:rPr lang="ru-RU" sz="2600" i="1" dirty="0" smtClean="0">
                <a:solidFill>
                  <a:srgbClr val="FF0000"/>
                </a:solidFill>
              </a:rPr>
              <a:t>выпуска </a:t>
            </a:r>
          </a:p>
          <a:p>
            <a:pPr algn="ctr"/>
            <a:r>
              <a:rPr lang="ru-RU" sz="2600" i="1" dirty="0" smtClean="0">
                <a:solidFill>
                  <a:srgbClr val="FF0000"/>
                </a:solidFill>
              </a:rPr>
              <a:t>первого номера </a:t>
            </a:r>
          </a:p>
          <a:p>
            <a:pPr algn="ctr"/>
            <a:r>
              <a:rPr lang="ru-RU" sz="2600" i="1" dirty="0" smtClean="0">
                <a:solidFill>
                  <a:srgbClr val="FF0000"/>
                </a:solidFill>
              </a:rPr>
              <a:t>районной газеты </a:t>
            </a:r>
          </a:p>
          <a:p>
            <a:pPr algn="ctr"/>
            <a:r>
              <a:rPr lang="ru-RU" sz="2600" i="1" dirty="0" smtClean="0">
                <a:solidFill>
                  <a:srgbClr val="FF0000"/>
                </a:solidFill>
              </a:rPr>
              <a:t>«</a:t>
            </a:r>
            <a:r>
              <a:rPr lang="ru-RU" sz="2600" i="1" dirty="0" err="1" smtClean="0">
                <a:solidFill>
                  <a:srgbClr val="FF0000"/>
                </a:solidFill>
              </a:rPr>
              <a:t>Каслинский</a:t>
            </a:r>
            <a:r>
              <a:rPr lang="ru-RU" sz="2600" i="1" dirty="0" smtClean="0">
                <a:solidFill>
                  <a:srgbClr val="FF0000"/>
                </a:solidFill>
              </a:rPr>
              <a:t> рабочий» </a:t>
            </a:r>
          </a:p>
          <a:p>
            <a:pPr algn="ctr"/>
            <a:r>
              <a:rPr lang="ru-RU" sz="2600" i="1" dirty="0">
                <a:solidFill>
                  <a:srgbClr val="FF0000"/>
                </a:solidFill>
              </a:rPr>
              <a:t>(08 января 1931 года)</a:t>
            </a:r>
          </a:p>
          <a:p>
            <a:pPr algn="ctr"/>
            <a:endParaRPr lang="ru-RU" sz="2600" dirty="0" smtClean="0"/>
          </a:p>
          <a:p>
            <a:pPr algn="ctr"/>
            <a:r>
              <a:rPr lang="ru-RU" sz="2600" dirty="0" smtClean="0"/>
              <a:t>(</a:t>
            </a:r>
            <a:r>
              <a:rPr lang="ru-RU" sz="2600" dirty="0"/>
              <a:t>ныне общественно-политическая газета «Красное знамя») </a:t>
            </a:r>
            <a:endParaRPr lang="ru-RU" sz="2600" dirty="0" smtClean="0"/>
          </a:p>
          <a:p>
            <a:pPr algn="ctr"/>
            <a:r>
              <a:rPr lang="ru-RU" sz="2600" dirty="0" smtClean="0"/>
              <a:t>г</a:t>
            </a:r>
            <a:r>
              <a:rPr lang="ru-RU" sz="2600" dirty="0"/>
              <a:t>. </a:t>
            </a:r>
            <a:r>
              <a:rPr lang="ru-RU" sz="2600" dirty="0" smtClean="0"/>
              <a:t>Касли Челябинской области</a:t>
            </a:r>
          </a:p>
          <a:p>
            <a:pPr algn="ctr"/>
            <a:endParaRPr lang="ru-RU" sz="3200" dirty="0"/>
          </a:p>
          <a:p>
            <a:pPr algn="ctr"/>
            <a:endParaRPr lang="ru-RU" sz="3200" dirty="0" smtClean="0"/>
          </a:p>
          <a:p>
            <a:endParaRPr lang="ru-RU" sz="1800" dirty="0" smtClean="0"/>
          </a:p>
          <a:p>
            <a:endParaRPr lang="ru-RU" sz="1500" dirty="0" smtClean="0"/>
          </a:p>
          <a:p>
            <a:r>
              <a:rPr lang="ru-RU" sz="1500" dirty="0" smtClean="0"/>
              <a:t>Основание: Историческая справка АНО «Редакции газеты «Красное знамя»</a:t>
            </a:r>
            <a:endParaRPr lang="ru-RU" sz="1500" dirty="0"/>
          </a:p>
          <a:p>
            <a:pPr algn="ctr"/>
            <a:endParaRPr lang="ru-RU" sz="1500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11960" y="1268760"/>
            <a:ext cx="5111750" cy="2872532"/>
          </a:xfrm>
        </p:spPr>
      </p:pic>
      <p:pic>
        <p:nvPicPr>
          <p:cNvPr id="1027" name="Picture 3" descr="C:\Documents and Settings\Admin\Рабочий стол\Знаменательные даты\Знаменательные даты 2021 г фото\КЗ  .jpe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20996817">
            <a:off x="4894024" y="203527"/>
            <a:ext cx="2085975" cy="304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Documents and Settings\Admin\Рабочий стол\Знаменательные даты\Знаменательные даты 2021 г фото\КЗ.jpe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883381">
            <a:off x="6791485" y="176587"/>
            <a:ext cx="2040831" cy="28960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:\Documents and Settings\Admin\Рабочий стол\Знаменательные даты\Знаменательные даты 2021 г фото\Красное знамя....jp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974136">
            <a:off x="4357737" y="3721023"/>
            <a:ext cx="3953371" cy="26368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25196"/>
            <a:ext cx="481013" cy="585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05784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395536" y="548680"/>
            <a:ext cx="4248472" cy="5760640"/>
          </a:xfrm>
        </p:spPr>
        <p:txBody>
          <a:bodyPr>
            <a:normAutofit fontScale="92500" lnSpcReduction="10000"/>
          </a:bodyPr>
          <a:lstStyle/>
          <a:p>
            <a:pPr algn="ctr"/>
            <a:r>
              <a:rPr lang="ru-RU" sz="1800" b="1" i="1" dirty="0" smtClean="0">
                <a:solidFill>
                  <a:srgbClr val="FF0000"/>
                </a:solidFill>
              </a:rPr>
              <a:t>75 </a:t>
            </a:r>
            <a:r>
              <a:rPr lang="ru-RU" sz="1800" b="1" i="1" dirty="0">
                <a:solidFill>
                  <a:srgbClr val="FF0000"/>
                </a:solidFill>
              </a:rPr>
              <a:t>лет  </a:t>
            </a:r>
            <a:endParaRPr lang="ru-RU" sz="1800" b="1" i="1" dirty="0" smtClean="0">
              <a:solidFill>
                <a:srgbClr val="FF0000"/>
              </a:solidFill>
            </a:endParaRPr>
          </a:p>
          <a:p>
            <a:pPr algn="ctr"/>
            <a:r>
              <a:rPr lang="ru-RU" sz="1800" b="1" i="1" dirty="0" smtClean="0">
                <a:solidFill>
                  <a:srgbClr val="FF0000"/>
                </a:solidFill>
              </a:rPr>
              <a:t>со </a:t>
            </a:r>
            <a:r>
              <a:rPr lang="ru-RU" sz="1800" b="1" i="1" dirty="0">
                <a:solidFill>
                  <a:srgbClr val="FF0000"/>
                </a:solidFill>
              </a:rPr>
              <a:t>дня рождения</a:t>
            </a:r>
          </a:p>
          <a:p>
            <a:pPr algn="ctr"/>
            <a:r>
              <a:rPr lang="ru-RU" sz="1800" b="1" i="1" dirty="0" err="1" smtClean="0">
                <a:solidFill>
                  <a:srgbClr val="FF0000"/>
                </a:solidFill>
              </a:rPr>
              <a:t>Зацепиной</a:t>
            </a:r>
            <a:r>
              <a:rPr lang="ru-RU" sz="1800" b="1" i="1" dirty="0" smtClean="0">
                <a:solidFill>
                  <a:srgbClr val="FF0000"/>
                </a:solidFill>
              </a:rPr>
              <a:t> Нины Тихоновны</a:t>
            </a:r>
            <a:endParaRPr lang="ru-RU" sz="1800" b="1" i="1" dirty="0">
              <a:solidFill>
                <a:srgbClr val="FF0000"/>
              </a:solidFill>
            </a:endParaRPr>
          </a:p>
          <a:p>
            <a:pPr lvl="0" algn="ctr">
              <a:buClr>
                <a:prstClr val="white">
                  <a:shade val="95000"/>
                </a:prstClr>
              </a:buClr>
            </a:pPr>
            <a:r>
              <a:rPr lang="ru-RU" sz="1800" b="1" i="1" dirty="0">
                <a:solidFill>
                  <a:srgbClr val="FF0000"/>
                </a:solidFill>
              </a:rPr>
              <a:t>(род. </a:t>
            </a:r>
            <a:r>
              <a:rPr lang="ru-RU" sz="1800" b="1" i="1" dirty="0" smtClean="0">
                <a:solidFill>
                  <a:srgbClr val="FF0000"/>
                </a:solidFill>
              </a:rPr>
              <a:t>09 </a:t>
            </a:r>
            <a:r>
              <a:rPr lang="ru-RU" sz="1800" b="1" i="1" dirty="0">
                <a:solidFill>
                  <a:srgbClr val="FF0000"/>
                </a:solidFill>
              </a:rPr>
              <a:t>января </a:t>
            </a:r>
            <a:r>
              <a:rPr lang="ru-RU" sz="1800" b="1" i="1" dirty="0" smtClean="0">
                <a:solidFill>
                  <a:srgbClr val="FF0000"/>
                </a:solidFill>
              </a:rPr>
              <a:t>1951 </a:t>
            </a:r>
            <a:r>
              <a:rPr lang="ru-RU" sz="1800" b="1" i="1" dirty="0">
                <a:solidFill>
                  <a:srgbClr val="FF0000"/>
                </a:solidFill>
              </a:rPr>
              <a:t>года</a:t>
            </a:r>
            <a:r>
              <a:rPr lang="ru-RU" sz="1800" b="1" i="1" dirty="0" smtClean="0">
                <a:solidFill>
                  <a:srgbClr val="FF0000"/>
                </a:solidFill>
              </a:rPr>
              <a:t>)</a:t>
            </a:r>
          </a:p>
          <a:p>
            <a:pPr lvl="0" algn="ctr">
              <a:buClr>
                <a:prstClr val="white">
                  <a:shade val="95000"/>
                </a:prstClr>
              </a:buClr>
            </a:pPr>
            <a:endParaRPr lang="ru-RU" sz="1800" dirty="0" smtClean="0">
              <a:solidFill>
                <a:schemeClr val="tx2"/>
              </a:solidFill>
            </a:endParaRPr>
          </a:p>
          <a:p>
            <a:pPr lvl="0" algn="just">
              <a:buClr>
                <a:prstClr val="white">
                  <a:shade val="95000"/>
                </a:prstClr>
              </a:buClr>
            </a:pPr>
            <a:r>
              <a:rPr lang="ru-RU" sz="1800" dirty="0" smtClean="0"/>
              <a:t>Почетный архивист </a:t>
            </a:r>
            <a:r>
              <a:rPr lang="ru-RU" sz="1800" dirty="0"/>
              <a:t>Челябинской области. </a:t>
            </a:r>
            <a:endParaRPr lang="ru-RU" sz="1800" dirty="0" smtClean="0"/>
          </a:p>
          <a:p>
            <a:pPr lvl="0" algn="just">
              <a:buClr>
                <a:prstClr val="white">
                  <a:shade val="95000"/>
                </a:prstClr>
              </a:buClr>
            </a:pPr>
            <a:r>
              <a:rPr lang="ru-RU" sz="1800" dirty="0" smtClean="0"/>
              <a:t>Награждена </a:t>
            </a:r>
            <a:r>
              <a:rPr lang="ru-RU" sz="1800" dirty="0"/>
              <a:t>государственными, ведомственными и муниципальными наградами: </a:t>
            </a:r>
            <a:r>
              <a:rPr lang="ru-RU" sz="1800" dirty="0" smtClean="0"/>
              <a:t>почетными грамотами </a:t>
            </a:r>
            <a:r>
              <a:rPr lang="ru-RU" sz="1800" dirty="0"/>
              <a:t>Центрального Комитета </a:t>
            </a:r>
            <a:r>
              <a:rPr lang="ru-RU" sz="1800" dirty="0" smtClean="0"/>
              <a:t>ВЛКСМ,  </a:t>
            </a:r>
            <a:r>
              <a:rPr lang="ru-RU" sz="1800" dirty="0"/>
              <a:t>Каслинского горкома </a:t>
            </a:r>
            <a:r>
              <a:rPr lang="ru-RU" sz="1800" dirty="0" smtClean="0"/>
              <a:t>КПСС, Федеральной </a:t>
            </a:r>
            <a:r>
              <a:rPr lang="ru-RU" sz="1800" dirty="0"/>
              <a:t>архивной службы России, </a:t>
            </a:r>
            <a:r>
              <a:rPr lang="ru-RU" sz="1800" dirty="0" smtClean="0"/>
              <a:t>губернатора </a:t>
            </a:r>
            <a:r>
              <a:rPr lang="ru-RU" sz="1800" dirty="0"/>
              <a:t>Челябинской области, Администрации Челябинской области, Государственного Комитета по делам архивов Челябинской области, главы Каслинского муниципального </a:t>
            </a:r>
            <a:r>
              <a:rPr lang="ru-RU" sz="1800" dirty="0" smtClean="0"/>
              <a:t>района и другими</a:t>
            </a:r>
          </a:p>
          <a:p>
            <a:pPr lvl="0" algn="just">
              <a:buClr>
                <a:prstClr val="white">
                  <a:shade val="95000"/>
                </a:prstClr>
              </a:buClr>
            </a:pPr>
            <a:endParaRPr lang="ru-RU" sz="1800" dirty="0" smtClean="0"/>
          </a:p>
          <a:p>
            <a:pPr lvl="0" algn="just">
              <a:buClr>
                <a:prstClr val="white">
                  <a:shade val="95000"/>
                </a:prstClr>
              </a:buClr>
            </a:pPr>
            <a:endParaRPr lang="ru-RU" sz="1600" dirty="0" smtClean="0">
              <a:solidFill>
                <a:prstClr val="white"/>
              </a:solidFill>
            </a:endParaRPr>
          </a:p>
          <a:p>
            <a:pPr lvl="0">
              <a:buClr>
                <a:prstClr val="white">
                  <a:shade val="95000"/>
                </a:prstClr>
              </a:buClr>
            </a:pPr>
            <a:r>
              <a:rPr lang="ru-RU" sz="1600" dirty="0" smtClean="0"/>
              <a:t>  </a:t>
            </a:r>
            <a:r>
              <a:rPr lang="ru-RU" sz="1500" dirty="0" smtClean="0"/>
              <a:t>Основание: Ф. 180, Оп. 1</a:t>
            </a:r>
            <a:endParaRPr lang="ru-RU" sz="1500" dirty="0"/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4716016" y="273050"/>
            <a:ext cx="3970784" cy="5853113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3074" name="Picture 2" descr="C:\Documents and Settings\Admin\Рабочий стол\Безымянный.pn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10800000" flipV="1">
            <a:off x="4932039" y="332656"/>
            <a:ext cx="3932407" cy="59766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81013" cy="585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27604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81012" y="332656"/>
            <a:ext cx="4018979" cy="6264696"/>
          </a:xfrm>
        </p:spPr>
        <p:txBody>
          <a:bodyPr>
            <a:normAutofit fontScale="85000" lnSpcReduction="20000"/>
          </a:bodyPr>
          <a:lstStyle/>
          <a:p>
            <a:pPr algn="ctr"/>
            <a:r>
              <a:rPr lang="ru-RU" sz="1700" b="1" i="1" dirty="0" smtClean="0">
                <a:solidFill>
                  <a:srgbClr val="FF0000"/>
                </a:solidFill>
              </a:rPr>
              <a:t>80 лет  </a:t>
            </a:r>
          </a:p>
          <a:p>
            <a:pPr algn="ctr"/>
            <a:r>
              <a:rPr lang="ru-RU" sz="1700" b="1" i="1" dirty="0" smtClean="0">
                <a:solidFill>
                  <a:srgbClr val="FF0000"/>
                </a:solidFill>
              </a:rPr>
              <a:t>со дня рождения</a:t>
            </a:r>
          </a:p>
          <a:p>
            <a:pPr algn="ctr"/>
            <a:r>
              <a:rPr lang="ru-RU" sz="1700" b="1" i="1" dirty="0" err="1" smtClean="0">
                <a:solidFill>
                  <a:srgbClr val="FF0000"/>
                </a:solidFill>
              </a:rPr>
              <a:t>Кобелёвой</a:t>
            </a:r>
            <a:r>
              <a:rPr lang="ru-RU" sz="1700" b="1" i="1" dirty="0" smtClean="0">
                <a:solidFill>
                  <a:srgbClr val="FF0000"/>
                </a:solidFill>
              </a:rPr>
              <a:t> </a:t>
            </a:r>
            <a:r>
              <a:rPr lang="ru-RU" sz="1700" b="1" i="1" dirty="0">
                <a:solidFill>
                  <a:srgbClr val="FF0000"/>
                </a:solidFill>
              </a:rPr>
              <a:t>Марины </a:t>
            </a:r>
            <a:r>
              <a:rPr lang="ru-RU" sz="1700" b="1" i="1" dirty="0" smtClean="0">
                <a:solidFill>
                  <a:srgbClr val="FF0000"/>
                </a:solidFill>
              </a:rPr>
              <a:t>Павловны</a:t>
            </a:r>
          </a:p>
          <a:p>
            <a:pPr lvl="0" algn="ctr">
              <a:buClr>
                <a:prstClr val="white">
                  <a:shade val="95000"/>
                </a:prstClr>
              </a:buClr>
            </a:pPr>
            <a:r>
              <a:rPr lang="ru-RU" sz="1700" b="1" i="1" dirty="0" smtClean="0">
                <a:solidFill>
                  <a:srgbClr val="FF0000"/>
                </a:solidFill>
              </a:rPr>
              <a:t>(род. 17 </a:t>
            </a:r>
            <a:r>
              <a:rPr lang="ru-RU" sz="1700" b="1" i="1" dirty="0">
                <a:solidFill>
                  <a:srgbClr val="FF0000"/>
                </a:solidFill>
              </a:rPr>
              <a:t>января 1946 года</a:t>
            </a:r>
            <a:r>
              <a:rPr lang="ru-RU" b="1" dirty="0">
                <a:solidFill>
                  <a:srgbClr val="FF0000"/>
                </a:solidFill>
              </a:rPr>
              <a:t>)</a:t>
            </a:r>
          </a:p>
          <a:p>
            <a:pPr algn="ctr"/>
            <a:endParaRPr lang="ru-RU" dirty="0" smtClean="0">
              <a:solidFill>
                <a:schemeClr val="tx2"/>
              </a:solidFill>
            </a:endParaRPr>
          </a:p>
          <a:p>
            <a:pPr algn="just"/>
            <a:r>
              <a:rPr lang="ru-RU" sz="1500" dirty="0" smtClean="0"/>
              <a:t>Педагог, учитель истории (1968-1971). С августа 1971 по 1983 год - организатор </a:t>
            </a:r>
            <a:r>
              <a:rPr lang="ru-RU" sz="1500" dirty="0"/>
              <a:t>внеклассной воспитательной </a:t>
            </a:r>
            <a:r>
              <a:rPr lang="ru-RU" sz="1500" dirty="0" smtClean="0"/>
              <a:t>работы, заместитель </a:t>
            </a:r>
            <a:r>
              <a:rPr lang="ru-RU" sz="1500" dirty="0"/>
              <a:t>директора по </a:t>
            </a:r>
            <a:r>
              <a:rPr lang="ru-RU" sz="1500" dirty="0" err="1"/>
              <a:t>учебно</a:t>
            </a:r>
            <a:r>
              <a:rPr lang="ru-RU" sz="1500" dirty="0"/>
              <a:t> – воспитательной </a:t>
            </a:r>
            <a:r>
              <a:rPr lang="ru-RU" sz="1500" dirty="0" smtClean="0"/>
              <a:t>работе, </a:t>
            </a:r>
            <a:r>
              <a:rPr lang="ru-RU" sz="1500" dirty="0"/>
              <a:t>директор (1983 - </a:t>
            </a:r>
            <a:r>
              <a:rPr lang="ru-RU" sz="1500" dirty="0" smtClean="0"/>
              <a:t>2011) МОУ «</a:t>
            </a:r>
            <a:r>
              <a:rPr lang="ru-RU" sz="1500" dirty="0" err="1" smtClean="0"/>
              <a:t>Каслинская</a:t>
            </a:r>
            <a:r>
              <a:rPr lang="ru-RU" sz="1500" dirty="0" smtClean="0"/>
              <a:t> СОШ № 24». </a:t>
            </a:r>
          </a:p>
          <a:p>
            <a:pPr algn="just"/>
            <a:r>
              <a:rPr lang="ru-RU" sz="1500" dirty="0" smtClean="0"/>
              <a:t>Организатор </a:t>
            </a:r>
            <a:r>
              <a:rPr lang="ru-RU" sz="1500" dirty="0"/>
              <a:t>инновационной </a:t>
            </a:r>
            <a:r>
              <a:rPr lang="ru-RU" sz="1500" dirty="0" smtClean="0"/>
              <a:t>работы школы в сотрудничестве с российскими учеными. Родоначальник </a:t>
            </a:r>
            <a:r>
              <a:rPr lang="ru-RU" sz="1500" dirty="0"/>
              <a:t>кадетского движения в </a:t>
            </a:r>
            <a:r>
              <a:rPr lang="ru-RU" sz="1500" dirty="0" err="1"/>
              <a:t>Каслинском</a:t>
            </a:r>
            <a:r>
              <a:rPr lang="ru-RU" sz="1500" dirty="0"/>
              <a:t> муниципальном районе. </a:t>
            </a:r>
            <a:endParaRPr lang="ru-RU" sz="1500" dirty="0" smtClean="0"/>
          </a:p>
          <a:p>
            <a:pPr algn="just"/>
            <a:r>
              <a:rPr lang="ru-RU" sz="1500" dirty="0" smtClean="0"/>
              <a:t>Присвоены звания </a:t>
            </a:r>
            <a:r>
              <a:rPr lang="ru-RU" sz="1500" dirty="0" smtClean="0">
                <a:ea typeface="Calibri"/>
              </a:rPr>
              <a:t>«</a:t>
            </a:r>
            <a:r>
              <a:rPr lang="ru-RU" sz="1500" dirty="0">
                <a:ea typeface="Calibri"/>
              </a:rPr>
              <a:t>Отличник народного просвещения» (</a:t>
            </a:r>
            <a:r>
              <a:rPr lang="ru-RU" sz="1500" dirty="0" smtClean="0">
                <a:ea typeface="Calibri"/>
              </a:rPr>
              <a:t>1979), </a:t>
            </a:r>
            <a:r>
              <a:rPr lang="ru-RU" sz="1500" dirty="0">
                <a:ea typeface="Calibri"/>
              </a:rPr>
              <a:t>«Отличник просвещения СССР» (</a:t>
            </a:r>
            <a:r>
              <a:rPr lang="ru-RU" sz="1500" dirty="0" smtClean="0">
                <a:ea typeface="Calibri"/>
              </a:rPr>
              <a:t>1988), </a:t>
            </a:r>
            <a:r>
              <a:rPr lang="ru-RU" sz="1500" dirty="0" smtClean="0"/>
              <a:t> «</a:t>
            </a:r>
            <a:r>
              <a:rPr lang="ru-RU" sz="1500" dirty="0"/>
              <a:t>Заслуженный учитель школы РСФСР» (</a:t>
            </a:r>
            <a:r>
              <a:rPr lang="ru-RU" sz="1500" dirty="0" smtClean="0"/>
              <a:t>1991).</a:t>
            </a:r>
          </a:p>
          <a:p>
            <a:pPr algn="just"/>
            <a:r>
              <a:rPr lang="ru-RU" sz="1500" dirty="0" smtClean="0"/>
              <a:t> </a:t>
            </a:r>
            <a:r>
              <a:rPr lang="ru-RU" sz="1500" dirty="0"/>
              <a:t>Награждена медалями «За доблестный труд. В ознаменование 100-летия со дня рождения В.И. Ленина» (1970), «За трудовое отличие» (</a:t>
            </a:r>
            <a:r>
              <a:rPr lang="ru-RU" sz="1500" dirty="0" smtClean="0"/>
              <a:t>1976), почетными грамотами губернатора </a:t>
            </a:r>
            <a:r>
              <a:rPr lang="ru-RU" sz="1500" dirty="0"/>
              <a:t>Челябинской </a:t>
            </a:r>
            <a:r>
              <a:rPr lang="ru-RU" sz="1500" dirty="0" smtClean="0"/>
              <a:t>области, </a:t>
            </a:r>
            <a:r>
              <a:rPr lang="ru-RU" sz="1500" dirty="0"/>
              <a:t>Законодательного Собрания Челябинской области, </a:t>
            </a:r>
            <a:r>
              <a:rPr lang="ru-RU" sz="1500" dirty="0" smtClean="0"/>
              <a:t>Министерства </a:t>
            </a:r>
            <a:r>
              <a:rPr lang="ru-RU" sz="1500" dirty="0"/>
              <a:t>образования и науки Челябинской </a:t>
            </a:r>
            <a:r>
              <a:rPr lang="ru-RU" sz="1500" dirty="0" smtClean="0"/>
              <a:t>области, </a:t>
            </a:r>
            <a:r>
              <a:rPr lang="ru-RU" sz="1500" dirty="0"/>
              <a:t>главы Каслинского муниципального района </a:t>
            </a:r>
            <a:r>
              <a:rPr lang="ru-RU" sz="1500" dirty="0" smtClean="0"/>
              <a:t>и </a:t>
            </a:r>
            <a:r>
              <a:rPr lang="ru-RU" sz="1500" dirty="0"/>
              <a:t>другими. </a:t>
            </a:r>
            <a:endParaRPr lang="ru-RU" sz="1500" dirty="0" smtClean="0"/>
          </a:p>
          <a:p>
            <a:pPr algn="just"/>
            <a:r>
              <a:rPr lang="ru-RU" sz="1500" dirty="0" smtClean="0"/>
              <a:t>Присвоен </a:t>
            </a:r>
            <a:r>
              <a:rPr lang="ru-RU" sz="1500" dirty="0"/>
              <a:t>Знак отличия «За заслуги перед </a:t>
            </a:r>
            <a:r>
              <a:rPr lang="ru-RU" sz="1500" dirty="0" err="1"/>
              <a:t>Каслинским</a:t>
            </a:r>
            <a:r>
              <a:rPr lang="ru-RU" sz="1500" dirty="0"/>
              <a:t> муниципальным районом» (</a:t>
            </a:r>
            <a:r>
              <a:rPr lang="ru-RU" sz="1500" dirty="0" smtClean="0"/>
              <a:t>2012). Признана </a:t>
            </a:r>
            <a:r>
              <a:rPr lang="ru-RU" sz="1500" dirty="0"/>
              <a:t>Человеком года города Касли в сфере образования (2011). Почетный гражданин города Касли (2013</a:t>
            </a:r>
            <a:r>
              <a:rPr lang="ru-RU" sz="1500" dirty="0" smtClean="0"/>
              <a:t>)</a:t>
            </a:r>
          </a:p>
          <a:p>
            <a:pPr algn="just"/>
            <a:endParaRPr lang="ru-RU" dirty="0"/>
          </a:p>
          <a:p>
            <a:pPr algn="just"/>
            <a:r>
              <a:rPr lang="ru-RU" dirty="0" smtClean="0"/>
              <a:t>  Основание: Ф. 181, Оп. 1</a:t>
            </a:r>
          </a:p>
          <a:p>
            <a:pPr algn="ctr"/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4283967" y="273050"/>
            <a:ext cx="4402833" cy="5853113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39762"/>
            <a:ext cx="481013" cy="585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Picture 2" descr="C:\Users\Шеф\Desktop\Кобелева М.П. накопитель Оп. 1, Оп 3 цветные фото\Кобелёва директор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72001" y="332656"/>
            <a:ext cx="4248472" cy="59766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52690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81013" y="332656"/>
            <a:ext cx="4523036" cy="6120680"/>
          </a:xfrm>
        </p:spPr>
        <p:txBody>
          <a:bodyPr>
            <a:normAutofit fontScale="25000" lnSpcReduction="20000"/>
          </a:bodyPr>
          <a:lstStyle/>
          <a:p>
            <a:pPr algn="ctr"/>
            <a:r>
              <a:rPr lang="ru-RU" sz="6400" b="1" i="1" dirty="0" smtClean="0">
                <a:solidFill>
                  <a:srgbClr val="FF0000"/>
                </a:solidFill>
              </a:rPr>
              <a:t>75 лет </a:t>
            </a:r>
          </a:p>
          <a:p>
            <a:pPr algn="ctr"/>
            <a:r>
              <a:rPr lang="ru-RU" sz="6400" b="1" i="1" dirty="0" smtClean="0">
                <a:solidFill>
                  <a:srgbClr val="FF0000"/>
                </a:solidFill>
              </a:rPr>
              <a:t>со дня рождения</a:t>
            </a:r>
          </a:p>
          <a:p>
            <a:pPr algn="ctr">
              <a:lnSpc>
                <a:spcPct val="120000"/>
              </a:lnSpc>
            </a:pPr>
            <a:r>
              <a:rPr lang="ru-RU" sz="6400" b="1" i="1" dirty="0" smtClean="0">
                <a:solidFill>
                  <a:srgbClr val="FF0000"/>
                </a:solidFill>
              </a:rPr>
              <a:t>  </a:t>
            </a:r>
            <a:r>
              <a:rPr lang="ru-RU" sz="6400" b="1" i="1" dirty="0" err="1">
                <a:solidFill>
                  <a:srgbClr val="FF0000"/>
                </a:solidFill>
              </a:rPr>
              <a:t>Гниятуллиной</a:t>
            </a:r>
            <a:r>
              <a:rPr lang="ru-RU" sz="6400" b="1" i="1" dirty="0">
                <a:solidFill>
                  <a:srgbClr val="FF0000"/>
                </a:solidFill>
              </a:rPr>
              <a:t> </a:t>
            </a:r>
            <a:r>
              <a:rPr lang="ru-RU" sz="6400" b="1" i="1" dirty="0" err="1">
                <a:solidFill>
                  <a:srgbClr val="FF0000"/>
                </a:solidFill>
              </a:rPr>
              <a:t>Разифы</a:t>
            </a:r>
            <a:r>
              <a:rPr lang="ru-RU" sz="6400" b="1" i="1" dirty="0">
                <a:solidFill>
                  <a:srgbClr val="FF0000"/>
                </a:solidFill>
              </a:rPr>
              <a:t> </a:t>
            </a:r>
            <a:r>
              <a:rPr lang="ru-RU" sz="6400" b="1" i="1" dirty="0" err="1" smtClean="0">
                <a:solidFill>
                  <a:srgbClr val="FF0000"/>
                </a:solidFill>
              </a:rPr>
              <a:t>Нуруловны</a:t>
            </a:r>
            <a:endParaRPr lang="ru-RU" sz="6400" b="1" i="1" dirty="0" smtClean="0">
              <a:solidFill>
                <a:srgbClr val="FF0000"/>
              </a:solidFill>
            </a:endParaRPr>
          </a:p>
          <a:p>
            <a:pPr lvl="0" algn="ctr">
              <a:buClr>
                <a:prstClr val="white">
                  <a:shade val="95000"/>
                </a:prstClr>
              </a:buClr>
            </a:pPr>
            <a:r>
              <a:rPr lang="ru-RU" sz="6400" b="1" i="1" dirty="0" smtClean="0">
                <a:solidFill>
                  <a:srgbClr val="FF0000"/>
                </a:solidFill>
              </a:rPr>
              <a:t>(род. 01 </a:t>
            </a:r>
            <a:r>
              <a:rPr lang="ru-RU" sz="6400" b="1" i="1" dirty="0">
                <a:solidFill>
                  <a:srgbClr val="FF0000"/>
                </a:solidFill>
              </a:rPr>
              <a:t>марта 1951 </a:t>
            </a:r>
            <a:r>
              <a:rPr lang="ru-RU" sz="6400" b="1" i="1" dirty="0" smtClean="0">
                <a:solidFill>
                  <a:srgbClr val="FF0000"/>
                </a:solidFill>
              </a:rPr>
              <a:t>года)</a:t>
            </a:r>
            <a:endParaRPr lang="ru-RU" sz="6400" b="1" i="1" dirty="0">
              <a:solidFill>
                <a:srgbClr val="FF0000"/>
              </a:solidFill>
            </a:endParaRPr>
          </a:p>
          <a:p>
            <a:pPr algn="just">
              <a:lnSpc>
                <a:spcPct val="120000"/>
              </a:lnSpc>
            </a:pPr>
            <a:r>
              <a:rPr lang="ru-RU" sz="7200" dirty="0" smtClean="0">
                <a:solidFill>
                  <a:schemeClr val="tx2"/>
                </a:solidFill>
              </a:rPr>
              <a:t>  </a:t>
            </a:r>
            <a:r>
              <a:rPr lang="ru-RU" sz="6400" dirty="0" smtClean="0"/>
              <a:t>Скульптор  </a:t>
            </a:r>
            <a:r>
              <a:rPr lang="ru-RU" sz="6400" dirty="0"/>
              <a:t>Каслинского машиностроительного завода (с 1981</a:t>
            </a:r>
            <a:r>
              <a:rPr lang="ru-RU" sz="6400" dirty="0" smtClean="0"/>
              <a:t>). Специализировалась в сфере декоративно-прикладного искусства</a:t>
            </a:r>
            <a:r>
              <a:rPr lang="ru-RU" sz="6400" dirty="0"/>
              <a:t>. За свою творческую деятельность выполнила около ста произведений. </a:t>
            </a:r>
            <a:r>
              <a:rPr lang="ru-RU" sz="6400" dirty="0" smtClean="0"/>
              <a:t>По ее моделям отливаются чугунные ажурные решетки, фонарные столбы, камины, подсвечники, бра, тарелки.  С 1982 года принимала участие в международных, республиканских, зональных, областных художественных выставках. Персональные выставки состоялись в </a:t>
            </a:r>
            <a:r>
              <a:rPr lang="ru-RU" sz="6400" dirty="0" err="1" smtClean="0"/>
              <a:t>Каслинском</a:t>
            </a:r>
            <a:r>
              <a:rPr lang="ru-RU" sz="6400" dirty="0" smtClean="0"/>
              <a:t> музее художественного литья (1993, 2001)</a:t>
            </a:r>
            <a:endParaRPr lang="ru-RU" sz="6400" dirty="0"/>
          </a:p>
          <a:p>
            <a:endParaRPr lang="ru-RU" sz="6400" dirty="0" smtClean="0"/>
          </a:p>
          <a:p>
            <a:endParaRPr lang="ru-RU" sz="2500" dirty="0" smtClean="0"/>
          </a:p>
          <a:p>
            <a:endParaRPr lang="ru-RU" sz="5600" dirty="0" smtClean="0"/>
          </a:p>
          <a:p>
            <a:endParaRPr lang="ru-RU" sz="5600" dirty="0"/>
          </a:p>
          <a:p>
            <a:endParaRPr lang="ru-RU" sz="5600" dirty="0" smtClean="0"/>
          </a:p>
          <a:p>
            <a:r>
              <a:rPr lang="ru-RU" sz="5600" dirty="0" smtClean="0"/>
              <a:t>Основание</a:t>
            </a:r>
            <a:r>
              <a:rPr lang="ru-RU" sz="5600" dirty="0"/>
              <a:t>: </a:t>
            </a:r>
            <a:r>
              <a:rPr lang="ru-RU" sz="5600" dirty="0" smtClean="0"/>
              <a:t>ведомственный архив МУ </a:t>
            </a:r>
            <a:r>
              <a:rPr lang="ru-RU" sz="5600" dirty="0"/>
              <a:t>«</a:t>
            </a:r>
            <a:r>
              <a:rPr lang="ru-RU" sz="5600" dirty="0" err="1"/>
              <a:t>Каслинский</a:t>
            </a:r>
            <a:r>
              <a:rPr lang="ru-RU" sz="5600" dirty="0"/>
              <a:t> историко - художественный музей» г. </a:t>
            </a:r>
            <a:r>
              <a:rPr lang="ru-RU" sz="5600" dirty="0" smtClean="0"/>
              <a:t>Касли</a:t>
            </a:r>
            <a:endParaRPr lang="ru-RU" sz="5600" dirty="0"/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5148064" y="260648"/>
            <a:ext cx="3538736" cy="6192688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2050" name="Picture 2" descr="C:\Documents and Settings\Admin\Рабочий стол\Знаменательные даты\Знаменательные даты 2021 г фото\МУЗЕЙ\Гниятуллина Разифа Нурловна_ 1951 года рождения_ скульптор Каслинского завода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148064" y="260648"/>
            <a:ext cx="3501950" cy="6192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81013" cy="585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24420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81012" y="260648"/>
            <a:ext cx="3946971" cy="6264696"/>
          </a:xfrm>
        </p:spPr>
        <p:txBody>
          <a:bodyPr>
            <a:normAutofit fontScale="25000" lnSpcReduction="20000"/>
          </a:bodyPr>
          <a:lstStyle/>
          <a:p>
            <a:pPr algn="ctr"/>
            <a:r>
              <a:rPr lang="ru-RU" sz="6400" b="1" i="1" dirty="0" smtClean="0">
                <a:solidFill>
                  <a:srgbClr val="FF0000"/>
                </a:solidFill>
              </a:rPr>
              <a:t>95 лет </a:t>
            </a:r>
          </a:p>
          <a:p>
            <a:pPr algn="ctr"/>
            <a:r>
              <a:rPr lang="ru-RU" sz="6400" b="1" i="1" dirty="0" smtClean="0">
                <a:solidFill>
                  <a:srgbClr val="FF0000"/>
                </a:solidFill>
              </a:rPr>
              <a:t>со </a:t>
            </a:r>
            <a:r>
              <a:rPr lang="ru-RU" sz="6400" b="1" i="1" dirty="0">
                <a:solidFill>
                  <a:srgbClr val="FF0000"/>
                </a:solidFill>
              </a:rPr>
              <a:t>дня рождения </a:t>
            </a:r>
            <a:endParaRPr lang="ru-RU" sz="6400" b="1" i="1" dirty="0" smtClean="0">
              <a:solidFill>
                <a:srgbClr val="FF0000"/>
              </a:solidFill>
            </a:endParaRPr>
          </a:p>
          <a:p>
            <a:pPr algn="ctr"/>
            <a:r>
              <a:rPr lang="ru-RU" sz="6400" b="1" i="1" dirty="0" err="1" smtClean="0">
                <a:solidFill>
                  <a:srgbClr val="FF0000"/>
                </a:solidFill>
              </a:rPr>
              <a:t>Манаенкова</a:t>
            </a:r>
            <a:r>
              <a:rPr lang="ru-RU" sz="6400" b="1" i="1" dirty="0" smtClean="0">
                <a:solidFill>
                  <a:srgbClr val="FF0000"/>
                </a:solidFill>
              </a:rPr>
              <a:t> </a:t>
            </a:r>
            <a:r>
              <a:rPr lang="ru-RU" sz="6400" b="1" i="1" dirty="0">
                <a:solidFill>
                  <a:srgbClr val="FF0000"/>
                </a:solidFill>
              </a:rPr>
              <a:t>Сергея Павловича </a:t>
            </a:r>
            <a:endParaRPr lang="ru-RU" sz="6400" b="1" i="1" dirty="0" smtClean="0">
              <a:solidFill>
                <a:srgbClr val="FF0000"/>
              </a:solidFill>
            </a:endParaRPr>
          </a:p>
          <a:p>
            <a:pPr algn="ctr"/>
            <a:r>
              <a:rPr lang="ru-RU" sz="6400" b="1" i="1" dirty="0" smtClean="0">
                <a:solidFill>
                  <a:srgbClr val="FF0000"/>
                </a:solidFill>
              </a:rPr>
              <a:t> </a:t>
            </a:r>
            <a:r>
              <a:rPr lang="ru-RU" sz="6400" b="1" i="1" dirty="0">
                <a:solidFill>
                  <a:srgbClr val="FF0000"/>
                </a:solidFill>
              </a:rPr>
              <a:t>(20.03.1926-14.08.2006)  </a:t>
            </a:r>
            <a:endParaRPr lang="ru-RU" sz="6400" b="1" i="1" dirty="0" smtClean="0">
              <a:solidFill>
                <a:srgbClr val="FF0000"/>
              </a:solidFill>
            </a:endParaRPr>
          </a:p>
          <a:p>
            <a:pPr algn="ctr"/>
            <a:endParaRPr lang="ru-RU" sz="6400" dirty="0" smtClean="0">
              <a:solidFill>
                <a:schemeClr val="tx2"/>
              </a:solidFill>
            </a:endParaRPr>
          </a:p>
          <a:p>
            <a:pPr algn="just"/>
            <a:r>
              <a:rPr lang="ru-RU" sz="5600" dirty="0" smtClean="0"/>
              <a:t>Скульптор, член </a:t>
            </a:r>
            <a:r>
              <a:rPr lang="ru-RU" sz="5600" dirty="0"/>
              <a:t>Союза художников СССР (1974), </a:t>
            </a:r>
            <a:r>
              <a:rPr lang="ru-RU" sz="5600" dirty="0" smtClean="0"/>
              <a:t>преподаватель </a:t>
            </a:r>
            <a:r>
              <a:rPr lang="ru-RU" sz="5600" dirty="0"/>
              <a:t>в ПУ № </a:t>
            </a:r>
            <a:r>
              <a:rPr lang="ru-RU" sz="5600" dirty="0" smtClean="0"/>
              <a:t>18 (1975 </a:t>
            </a:r>
            <a:r>
              <a:rPr lang="ru-RU" sz="5600" dirty="0"/>
              <a:t>– 1986). </a:t>
            </a:r>
            <a:endParaRPr lang="ru-RU" sz="5600" dirty="0" smtClean="0"/>
          </a:p>
          <a:p>
            <a:pPr algn="just"/>
            <a:r>
              <a:rPr lang="ru-RU" sz="5600" dirty="0" smtClean="0"/>
              <a:t>Первым </a:t>
            </a:r>
            <a:r>
              <a:rPr lang="ru-RU" sz="5600" dirty="0"/>
              <a:t>среди скульпторов-декораторов соединил в работах </a:t>
            </a:r>
            <a:r>
              <a:rPr lang="ru-RU" sz="5600" dirty="0" err="1"/>
              <a:t>каслинское</a:t>
            </a:r>
            <a:r>
              <a:rPr lang="ru-RU" sz="5600" dirty="0"/>
              <a:t> художественное литье с уральским поделочным камнем. Его произведения экспонировались на международных, всесоюзных, республиканских, зональных, областных, художественных и промышленных выставках. Персональные выставки прошли в </a:t>
            </a:r>
            <a:r>
              <a:rPr lang="ru-RU" sz="5600" dirty="0" err="1"/>
              <a:t>Каслинском</a:t>
            </a:r>
            <a:r>
              <a:rPr lang="ru-RU" sz="5600" dirty="0"/>
              <a:t> музее художественного литья (1996, 2001), Выставочном зале Челябинской организации Союза художников РФ (1996). Участник ВОВ 1941 – 1945 г.г. Награжден орденом Отечественной войны II степени, медалью «За Победу над Германией в Великой Отечественной войне </a:t>
            </a:r>
            <a:r>
              <a:rPr lang="ru-RU" sz="5600" dirty="0" smtClean="0"/>
              <a:t>1941-1945 </a:t>
            </a:r>
            <a:r>
              <a:rPr lang="ru-RU" sz="5600" dirty="0"/>
              <a:t>г.г.», золотыми, серебряными, бронзовыми медалями ВДНХ СССР. </a:t>
            </a:r>
            <a:endParaRPr lang="ru-RU" sz="5600" dirty="0" smtClean="0"/>
          </a:p>
          <a:p>
            <a:pPr algn="just"/>
            <a:r>
              <a:rPr lang="ru-RU" sz="5600" dirty="0" smtClean="0"/>
              <a:t>Почетный </a:t>
            </a:r>
            <a:r>
              <a:rPr lang="ru-RU" sz="5600" dirty="0"/>
              <a:t>гражданин </a:t>
            </a:r>
            <a:r>
              <a:rPr lang="ru-RU" sz="5600" dirty="0" smtClean="0"/>
              <a:t>города  </a:t>
            </a:r>
            <a:r>
              <a:rPr lang="ru-RU" sz="5600" dirty="0"/>
              <a:t>Касли (1996</a:t>
            </a:r>
            <a:r>
              <a:rPr lang="ru-RU" sz="6400" dirty="0" smtClean="0"/>
              <a:t>).</a:t>
            </a:r>
          </a:p>
          <a:p>
            <a:pPr algn="just"/>
            <a:endParaRPr lang="ru-RU" sz="6400" dirty="0" smtClean="0">
              <a:solidFill>
                <a:schemeClr val="tx2"/>
              </a:solidFill>
            </a:endParaRPr>
          </a:p>
          <a:p>
            <a:pPr algn="just"/>
            <a:endParaRPr lang="ru-RU" sz="6400" dirty="0">
              <a:solidFill>
                <a:schemeClr val="tx2"/>
              </a:solidFill>
            </a:endParaRPr>
          </a:p>
          <a:p>
            <a:pPr algn="just"/>
            <a:r>
              <a:rPr lang="ru-RU" sz="4800" dirty="0" smtClean="0"/>
              <a:t>Основание: энциклопедия ЧО, 2008 г., том 4, лист 126</a:t>
            </a:r>
          </a:p>
          <a:p>
            <a:endParaRPr lang="ru-RU" sz="5600" dirty="0">
              <a:solidFill>
                <a:schemeClr val="bg1"/>
              </a:solidFill>
            </a:endParaRPr>
          </a:p>
          <a:p>
            <a:endParaRPr lang="ru-RU" sz="2900" dirty="0" smtClean="0"/>
          </a:p>
          <a:p>
            <a:pPr algn="ctr"/>
            <a:endParaRPr lang="ru-RU" dirty="0" smtClean="0"/>
          </a:p>
          <a:p>
            <a:pPr algn="ctr"/>
            <a:endParaRPr lang="ru-RU" sz="2200" dirty="0" smtClean="0"/>
          </a:p>
          <a:p>
            <a:pPr algn="ctr"/>
            <a:endParaRPr lang="ru-RU" sz="2200" dirty="0"/>
          </a:p>
          <a:p>
            <a:pPr algn="ctr"/>
            <a:endParaRPr lang="ru-RU" sz="2200" dirty="0" smtClean="0"/>
          </a:p>
          <a:p>
            <a:pPr algn="ctr"/>
            <a:endParaRPr lang="ru-RU" sz="2200" dirty="0" smtClean="0"/>
          </a:p>
          <a:p>
            <a:endParaRPr lang="ru-RU" sz="2200" dirty="0" smtClean="0"/>
          </a:p>
          <a:p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4644008" y="273050"/>
            <a:ext cx="4248472" cy="6324302"/>
          </a:xfrm>
        </p:spPr>
        <p:txBody>
          <a:bodyPr/>
          <a:lstStyle/>
          <a:p>
            <a:pPr marL="137160" indent="0">
              <a:buNone/>
            </a:pPr>
            <a:endParaRPr lang="ru-RU" dirty="0"/>
          </a:p>
        </p:txBody>
      </p:sp>
      <p:pic>
        <p:nvPicPr>
          <p:cNvPr id="3074" name="Picture 2" descr="C:\Documents and Settings\Admin\Рабочий стол\Знаменательные даты\Знаменательные даты 2021 г фото\МУЗЕЙ\Манаенков С.П. - скульптор завода у своего произведения 'Мир'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16016" y="404664"/>
            <a:ext cx="4104456" cy="60486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81013" cy="585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24523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260648"/>
            <a:ext cx="4402832" cy="6408712"/>
          </a:xfrm>
        </p:spPr>
        <p:txBody>
          <a:bodyPr>
            <a:noAutofit/>
          </a:bodyPr>
          <a:lstStyle/>
          <a:p>
            <a:pPr algn="ctr"/>
            <a:r>
              <a:rPr lang="ru-RU" sz="1600" b="1" i="1" dirty="0" smtClean="0">
                <a:solidFill>
                  <a:srgbClr val="FF0000"/>
                </a:solidFill>
              </a:rPr>
              <a:t>95 лет </a:t>
            </a:r>
          </a:p>
          <a:p>
            <a:pPr algn="ctr"/>
            <a:r>
              <a:rPr lang="ru-RU" sz="1600" b="1" i="1" dirty="0" smtClean="0">
                <a:solidFill>
                  <a:srgbClr val="FF0000"/>
                </a:solidFill>
              </a:rPr>
              <a:t>со </a:t>
            </a:r>
            <a:r>
              <a:rPr lang="ru-RU" sz="1600" b="1" i="1" dirty="0">
                <a:solidFill>
                  <a:srgbClr val="FF0000"/>
                </a:solidFill>
              </a:rPr>
              <a:t>дня рождения </a:t>
            </a:r>
            <a:endParaRPr lang="ru-RU" sz="1600" b="1" i="1" dirty="0" smtClean="0">
              <a:solidFill>
                <a:srgbClr val="FF0000"/>
              </a:solidFill>
            </a:endParaRPr>
          </a:p>
          <a:p>
            <a:pPr algn="ctr"/>
            <a:r>
              <a:rPr lang="ru-RU" sz="1600" b="1" i="1" dirty="0" smtClean="0">
                <a:solidFill>
                  <a:srgbClr val="FF0000"/>
                </a:solidFill>
              </a:rPr>
              <a:t>Савинова </a:t>
            </a:r>
            <a:r>
              <a:rPr lang="ru-RU" sz="1600" b="1" i="1" dirty="0">
                <a:solidFill>
                  <a:srgbClr val="FF0000"/>
                </a:solidFill>
              </a:rPr>
              <a:t>Виктора </a:t>
            </a:r>
            <a:r>
              <a:rPr lang="ru-RU" sz="1600" b="1" i="1" dirty="0" smtClean="0">
                <a:solidFill>
                  <a:srgbClr val="FF0000"/>
                </a:solidFill>
              </a:rPr>
              <a:t>Ивановича</a:t>
            </a:r>
          </a:p>
          <a:p>
            <a:pPr algn="ctr"/>
            <a:r>
              <a:rPr lang="ru-RU" sz="1600" b="1" i="1" dirty="0" smtClean="0">
                <a:solidFill>
                  <a:srgbClr val="FF0000"/>
                </a:solidFill>
              </a:rPr>
              <a:t>(30.03.1926-14.02.1987)</a:t>
            </a:r>
          </a:p>
          <a:p>
            <a:pPr algn="ctr"/>
            <a:endParaRPr lang="ru-RU" sz="1600" dirty="0" smtClean="0">
              <a:solidFill>
                <a:schemeClr val="tx2"/>
              </a:solidFill>
            </a:endParaRPr>
          </a:p>
          <a:p>
            <a:pPr algn="just"/>
            <a:r>
              <a:rPr lang="ru-RU" dirty="0" smtClean="0"/>
              <a:t>Автор </a:t>
            </a:r>
            <a:r>
              <a:rPr lang="ru-RU" dirty="0"/>
              <a:t>декоративно-прикладных изделий художественного литья. </a:t>
            </a:r>
            <a:endParaRPr lang="ru-RU" dirty="0" smtClean="0"/>
          </a:p>
          <a:p>
            <a:pPr algn="just"/>
            <a:r>
              <a:rPr lang="ru-RU" dirty="0" smtClean="0"/>
              <a:t>В </a:t>
            </a:r>
            <a:r>
              <a:rPr lang="ru-RU" dirty="0"/>
              <a:t>1957 году принимал участие в восстановлении </a:t>
            </a:r>
            <a:r>
              <a:rPr lang="ru-RU" dirty="0" err="1"/>
              <a:t>каслинского</a:t>
            </a:r>
            <a:r>
              <a:rPr lang="ru-RU" dirty="0"/>
              <a:t> чугунного павильона, созданного к началу Всемирной выставки в Париже 1900 г., получившего главный приз - кубок Гран-при и золотую медаль по разделу «металлические изделия». В настоящее время павильон находится в Екатеринбургском музее изобразительных искусств, зарегистрирован в каталоге ЮНЕСКО как раритет – феномен промышленного искусства и единственное в мире архитектурное сооружение из чугуна, находящееся в музейной </a:t>
            </a:r>
            <a:r>
              <a:rPr lang="ru-RU" dirty="0" smtClean="0"/>
              <a:t>коллекции</a:t>
            </a:r>
          </a:p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 smtClean="0"/>
          </a:p>
          <a:p>
            <a:r>
              <a:rPr lang="ru-RU" sz="1200" dirty="0" smtClean="0"/>
              <a:t>Основание: Сведения МУ «</a:t>
            </a:r>
            <a:r>
              <a:rPr lang="ru-RU" sz="1200" dirty="0" err="1" smtClean="0"/>
              <a:t>Каслинский</a:t>
            </a:r>
            <a:r>
              <a:rPr lang="ru-RU" sz="1200" dirty="0" smtClean="0"/>
              <a:t> историко-художественный музей» г. Касли (ведомственный архив, Ф. 1. Оп. 1. Д. 66)</a:t>
            </a:r>
          </a:p>
          <a:p>
            <a:endParaRPr lang="ru-RU" sz="1200" dirty="0"/>
          </a:p>
          <a:p>
            <a:pPr algn="ctr"/>
            <a:endParaRPr lang="ru-RU" sz="1600" dirty="0"/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4932040" y="273050"/>
            <a:ext cx="3754760" cy="6252294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4098" name="Picture 2" descr="C:\Documents and Settings\Admin\Рабочий стол\Знаменательные даты\Знаменательные даты 2021 г фото\Павильон  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932040" y="328356"/>
            <a:ext cx="3736378" cy="31006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Documents and Settings\Admin\Рабочий стол\Знаменательные даты\Знаменательные даты 2021 г фото\Павильон.jpe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957045" y="3553156"/>
            <a:ext cx="3736378" cy="30140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81013" cy="585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54809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81013" y="301872"/>
            <a:ext cx="4114800" cy="6192688"/>
          </a:xfrm>
        </p:spPr>
        <p:txBody>
          <a:bodyPr>
            <a:normAutofit fontScale="25000" lnSpcReduction="20000"/>
          </a:bodyPr>
          <a:lstStyle/>
          <a:p>
            <a:pPr algn="ctr"/>
            <a:r>
              <a:rPr lang="ru-RU" sz="7200" b="1" dirty="0" smtClean="0">
                <a:solidFill>
                  <a:srgbClr val="FF0000"/>
                </a:solidFill>
              </a:rPr>
              <a:t>25 лет</a:t>
            </a:r>
          </a:p>
          <a:p>
            <a:pPr algn="ctr"/>
            <a:r>
              <a:rPr lang="ru-RU" sz="7200" b="1" dirty="0" smtClean="0">
                <a:solidFill>
                  <a:srgbClr val="FF0000"/>
                </a:solidFill>
              </a:rPr>
              <a:t>со </a:t>
            </a:r>
            <a:r>
              <a:rPr lang="ru-RU" sz="7200" b="1" dirty="0">
                <a:solidFill>
                  <a:srgbClr val="FF0000"/>
                </a:solidFill>
              </a:rPr>
              <a:t>дня образования </a:t>
            </a:r>
            <a:r>
              <a:rPr lang="ru-RU" sz="7200" b="1" dirty="0" smtClean="0">
                <a:solidFill>
                  <a:srgbClr val="FF0000"/>
                </a:solidFill>
              </a:rPr>
              <a:t>управления </a:t>
            </a:r>
            <a:r>
              <a:rPr lang="ru-RU" sz="7200" b="1" dirty="0">
                <a:solidFill>
                  <a:srgbClr val="FF0000"/>
                </a:solidFill>
              </a:rPr>
              <a:t>социальной защиты населения </a:t>
            </a:r>
            <a:r>
              <a:rPr lang="ru-RU" sz="7200" b="1" dirty="0" smtClean="0">
                <a:solidFill>
                  <a:srgbClr val="FF0000"/>
                </a:solidFill>
              </a:rPr>
              <a:t>муниципального образования города Касли </a:t>
            </a:r>
          </a:p>
          <a:p>
            <a:pPr algn="ctr"/>
            <a:r>
              <a:rPr lang="ru-RU" sz="7200" b="1" dirty="0" smtClean="0">
                <a:solidFill>
                  <a:srgbClr val="FF0000"/>
                </a:solidFill>
              </a:rPr>
              <a:t> </a:t>
            </a:r>
            <a:r>
              <a:rPr lang="ru-RU" sz="7200" b="1" dirty="0">
                <a:solidFill>
                  <a:srgbClr val="FF0000"/>
                </a:solidFill>
              </a:rPr>
              <a:t>(28 апреля 2001 года)</a:t>
            </a:r>
          </a:p>
          <a:p>
            <a:pPr algn="ctr"/>
            <a:endParaRPr lang="ru-RU" sz="5000" dirty="0">
              <a:solidFill>
                <a:schemeClr val="tx2"/>
              </a:solidFill>
            </a:endParaRPr>
          </a:p>
          <a:p>
            <a:pPr algn="ctr"/>
            <a:endParaRPr lang="ru-RU" sz="5000" dirty="0" smtClean="0">
              <a:solidFill>
                <a:schemeClr val="tx2"/>
              </a:solidFill>
            </a:endParaRPr>
          </a:p>
          <a:p>
            <a:pPr algn="ctr"/>
            <a:endParaRPr lang="ru-RU" sz="5000" dirty="0">
              <a:solidFill>
                <a:schemeClr val="tx2"/>
              </a:solidFill>
            </a:endParaRPr>
          </a:p>
          <a:p>
            <a:pPr algn="ctr"/>
            <a:endParaRPr lang="ru-RU" sz="6400" dirty="0" smtClean="0"/>
          </a:p>
          <a:p>
            <a:pPr algn="ctr"/>
            <a:r>
              <a:rPr lang="ru-RU" sz="6400" dirty="0" smtClean="0"/>
              <a:t>(ныне Комитет социальной защиты и поддержки населения администрации </a:t>
            </a:r>
            <a:r>
              <a:rPr lang="ru-RU" sz="6400" dirty="0"/>
              <a:t>Каслинского муниципального </a:t>
            </a:r>
            <a:r>
              <a:rPr lang="ru-RU" sz="6400" dirty="0" smtClean="0"/>
              <a:t>округа)</a:t>
            </a:r>
          </a:p>
          <a:p>
            <a:pPr algn="ctr"/>
            <a:r>
              <a:rPr lang="ru-RU" sz="6400" dirty="0" smtClean="0"/>
              <a:t> </a:t>
            </a:r>
            <a:r>
              <a:rPr lang="ru-RU" sz="6400" dirty="0"/>
              <a:t>г. Касли Челябинской области</a:t>
            </a:r>
          </a:p>
          <a:p>
            <a:pPr algn="ctr"/>
            <a:endParaRPr lang="ru-RU" sz="5000" dirty="0"/>
          </a:p>
          <a:p>
            <a:endParaRPr lang="ru-RU" sz="3600" dirty="0" smtClean="0"/>
          </a:p>
          <a:p>
            <a:endParaRPr lang="ru-RU" sz="3600" dirty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sz="2900" dirty="0" smtClean="0"/>
          </a:p>
          <a:p>
            <a:endParaRPr lang="ru-RU" sz="3700" dirty="0" smtClean="0"/>
          </a:p>
          <a:p>
            <a:endParaRPr lang="ru-RU" sz="3700" dirty="0"/>
          </a:p>
          <a:p>
            <a:endParaRPr lang="ru-RU" sz="3700" dirty="0" smtClean="0"/>
          </a:p>
          <a:p>
            <a:endParaRPr lang="ru-RU" sz="3700" dirty="0"/>
          </a:p>
          <a:p>
            <a:endParaRPr lang="ru-RU" sz="3700" dirty="0" smtClean="0"/>
          </a:p>
          <a:p>
            <a:endParaRPr lang="ru-RU" sz="3700" dirty="0"/>
          </a:p>
          <a:p>
            <a:endParaRPr lang="ru-RU" sz="3700" dirty="0" smtClean="0"/>
          </a:p>
          <a:p>
            <a:endParaRPr lang="ru-RU" sz="3700" dirty="0"/>
          </a:p>
          <a:p>
            <a:endParaRPr lang="ru-RU" sz="3700" dirty="0" smtClean="0"/>
          </a:p>
          <a:p>
            <a:endParaRPr lang="ru-RU" sz="3700" dirty="0"/>
          </a:p>
          <a:p>
            <a:endParaRPr lang="ru-RU" sz="3700" dirty="0" smtClean="0"/>
          </a:p>
          <a:p>
            <a:r>
              <a:rPr lang="ru-RU" sz="4800" dirty="0" smtClean="0"/>
              <a:t>Основание: Решение </a:t>
            </a:r>
            <a:r>
              <a:rPr lang="ru-RU" sz="4800" dirty="0" err="1" smtClean="0"/>
              <a:t>Каслинского</a:t>
            </a:r>
            <a:r>
              <a:rPr lang="ru-RU" sz="4800" dirty="0" smtClean="0"/>
              <a:t> городского Совета депутатов Челябинской области № 53 </a:t>
            </a:r>
          </a:p>
          <a:p>
            <a:r>
              <a:rPr lang="ru-RU" sz="4800" dirty="0" smtClean="0"/>
              <a:t>от 28.04.2001 г. (Ф. 169. Оп. 1. Д. 1. Л. 100)</a:t>
            </a:r>
            <a:endParaRPr lang="ru-RU" sz="4800" dirty="0"/>
          </a:p>
          <a:p>
            <a:endParaRPr lang="ru-RU" sz="1600" dirty="0" smtClean="0"/>
          </a:p>
          <a:p>
            <a:r>
              <a:rPr lang="ru-RU" dirty="0">
                <a:solidFill>
                  <a:schemeClr val="bg1"/>
                </a:solidFill>
              </a:rPr>
              <a:t>Основание: Решение Каслинского городского Совета депутатов Челябинской области от 28.04.2001 № 53 </a:t>
            </a:r>
            <a:r>
              <a:rPr lang="ru-RU" dirty="0" smtClean="0">
                <a:solidFill>
                  <a:schemeClr val="bg1"/>
                </a:solidFill>
              </a:rPr>
              <a:t>   (Ф. </a:t>
            </a:r>
            <a:r>
              <a:rPr lang="ru-RU" dirty="0">
                <a:solidFill>
                  <a:schemeClr val="bg1"/>
                </a:solidFill>
              </a:rPr>
              <a:t>169, </a:t>
            </a:r>
            <a:r>
              <a:rPr lang="ru-RU" dirty="0" smtClean="0">
                <a:solidFill>
                  <a:schemeClr val="bg1"/>
                </a:solidFill>
              </a:rPr>
              <a:t>Оп. </a:t>
            </a:r>
            <a:r>
              <a:rPr lang="ru-RU" dirty="0">
                <a:solidFill>
                  <a:schemeClr val="bg1"/>
                </a:solidFill>
              </a:rPr>
              <a:t>1, </a:t>
            </a:r>
            <a:r>
              <a:rPr lang="ru-RU" dirty="0" smtClean="0">
                <a:solidFill>
                  <a:schemeClr val="bg1"/>
                </a:solidFill>
              </a:rPr>
              <a:t>Д.1</a:t>
            </a:r>
            <a:r>
              <a:rPr lang="ru-RU" dirty="0">
                <a:solidFill>
                  <a:schemeClr val="bg1"/>
                </a:solidFill>
              </a:rPr>
              <a:t>, </a:t>
            </a:r>
            <a:r>
              <a:rPr lang="ru-RU" dirty="0" smtClean="0">
                <a:solidFill>
                  <a:schemeClr val="bg1"/>
                </a:solidFill>
              </a:rPr>
              <a:t>Л. 100)</a:t>
            </a:r>
            <a:endParaRPr lang="ru-RU" dirty="0">
              <a:solidFill>
                <a:schemeClr val="bg1"/>
              </a:solidFill>
            </a:endParaRPr>
          </a:p>
          <a:p>
            <a:endParaRPr lang="ru-RU" dirty="0"/>
          </a:p>
        </p:txBody>
      </p:sp>
      <p:pic>
        <p:nvPicPr>
          <p:cNvPr id="2052" name="Picture 4" descr="C:\Documents and Settings\Admin\Рабочий стол\Знаменательные даты\Знаменательные даты 2021 г фото\СОЦЗАЩ\DSC_0183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148064" y="4509120"/>
            <a:ext cx="3070584" cy="2047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C:\Documents and Settings\Admin\Рабочий стол\Знаменательные даты\Знаменательные даты 2021 г фото\СОЦЗАЩ\DSC_0915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166126" y="305811"/>
            <a:ext cx="3070584" cy="20470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81013" cy="585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 descr="C:\Users\Шеф\Desktop\nHnIQPwyEeI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88024" y="2060847"/>
            <a:ext cx="4032448" cy="24326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95595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251520" y="332656"/>
            <a:ext cx="4392488" cy="6192688"/>
          </a:xfrm>
        </p:spPr>
        <p:txBody>
          <a:bodyPr>
            <a:normAutofit/>
          </a:bodyPr>
          <a:lstStyle/>
          <a:p>
            <a:pPr algn="ctr"/>
            <a:r>
              <a:rPr lang="ru-RU" sz="1700" b="1" i="1" dirty="0" smtClean="0">
                <a:solidFill>
                  <a:srgbClr val="FF0000"/>
                </a:solidFill>
              </a:rPr>
              <a:t>35 </a:t>
            </a:r>
            <a:r>
              <a:rPr lang="ru-RU" sz="1700" b="1" i="1" dirty="0">
                <a:solidFill>
                  <a:srgbClr val="FF0000"/>
                </a:solidFill>
              </a:rPr>
              <a:t>лет </a:t>
            </a:r>
            <a:endParaRPr lang="ru-RU" sz="1700" b="1" i="1" dirty="0" smtClean="0">
              <a:solidFill>
                <a:srgbClr val="FF0000"/>
              </a:solidFill>
            </a:endParaRPr>
          </a:p>
          <a:p>
            <a:pPr algn="ctr"/>
            <a:r>
              <a:rPr lang="ru-RU" sz="1700" b="1" i="1" dirty="0" smtClean="0">
                <a:solidFill>
                  <a:srgbClr val="FF0000"/>
                </a:solidFill>
              </a:rPr>
              <a:t>со дня образования </a:t>
            </a:r>
          </a:p>
          <a:p>
            <a:pPr algn="ctr"/>
            <a:r>
              <a:rPr lang="ru-RU" sz="1700" b="1" i="1" dirty="0">
                <a:solidFill>
                  <a:srgbClr val="FF0000"/>
                </a:solidFill>
              </a:rPr>
              <a:t>государственной службы занятости г. Касли и Каслинского района </a:t>
            </a:r>
            <a:endParaRPr lang="ru-RU" sz="1700" b="1" i="1" dirty="0" smtClean="0">
              <a:solidFill>
                <a:srgbClr val="FF0000"/>
              </a:solidFill>
            </a:endParaRPr>
          </a:p>
          <a:p>
            <a:pPr algn="ctr"/>
            <a:r>
              <a:rPr lang="ru-RU" sz="1700" b="1" i="1" dirty="0">
                <a:solidFill>
                  <a:srgbClr val="FF0000"/>
                </a:solidFill>
              </a:rPr>
              <a:t>(26 июля  1991 года)</a:t>
            </a:r>
          </a:p>
          <a:p>
            <a:pPr algn="ctr"/>
            <a:endParaRPr lang="ru-RU" sz="2400" b="1" dirty="0" smtClean="0">
              <a:solidFill>
                <a:srgbClr val="FF0000"/>
              </a:solidFill>
            </a:endParaRPr>
          </a:p>
          <a:p>
            <a:pPr algn="ctr"/>
            <a:endParaRPr lang="ru-RU" sz="2400" dirty="0" smtClean="0">
              <a:solidFill>
                <a:schemeClr val="tx2"/>
              </a:solidFill>
            </a:endParaRPr>
          </a:p>
          <a:p>
            <a:pPr algn="ctr"/>
            <a:r>
              <a:rPr lang="ru-RU" sz="1800" dirty="0" smtClean="0"/>
              <a:t>(</a:t>
            </a:r>
            <a:r>
              <a:rPr lang="ru-RU" sz="1800" dirty="0"/>
              <a:t>ныне Областное казенное </a:t>
            </a:r>
            <a:r>
              <a:rPr lang="ru-RU" sz="1800"/>
              <a:t>учреждение </a:t>
            </a:r>
            <a:endParaRPr lang="ru-RU" sz="1800" smtClean="0"/>
          </a:p>
          <a:p>
            <a:pPr algn="ctr"/>
            <a:r>
              <a:rPr lang="ru-RU" sz="1800" smtClean="0"/>
              <a:t>Центр </a:t>
            </a:r>
            <a:r>
              <a:rPr lang="ru-RU" sz="1800" dirty="0"/>
              <a:t>занятости населения города Касли</a:t>
            </a:r>
            <a:r>
              <a:rPr lang="ru-RU" sz="1800" dirty="0" smtClean="0"/>
              <a:t>)</a:t>
            </a:r>
          </a:p>
          <a:p>
            <a:pPr algn="ctr"/>
            <a:r>
              <a:rPr lang="ru-RU" sz="1800" dirty="0" smtClean="0"/>
              <a:t>г. Касли Челябинской области</a:t>
            </a:r>
          </a:p>
          <a:p>
            <a:pPr algn="ctr"/>
            <a:endParaRPr lang="ru-RU" dirty="0"/>
          </a:p>
          <a:p>
            <a:pPr algn="ctr"/>
            <a:endParaRPr lang="ru-RU" dirty="0" smtClean="0"/>
          </a:p>
          <a:p>
            <a:pPr algn="ctr"/>
            <a:endParaRPr lang="ru-RU" dirty="0"/>
          </a:p>
          <a:p>
            <a:pPr algn="ctr"/>
            <a:endParaRPr lang="ru-RU" dirty="0" smtClean="0"/>
          </a:p>
          <a:p>
            <a:pPr algn="ctr"/>
            <a:endParaRPr lang="ru-RU" dirty="0" smtClean="0"/>
          </a:p>
          <a:p>
            <a:pPr algn="ctr"/>
            <a:endParaRPr lang="ru-RU" dirty="0"/>
          </a:p>
          <a:p>
            <a:endParaRPr lang="ru-RU" sz="1200" dirty="0" smtClean="0"/>
          </a:p>
          <a:p>
            <a:endParaRPr lang="ru-RU" sz="1200" dirty="0" smtClean="0"/>
          </a:p>
          <a:p>
            <a:endParaRPr lang="ru-RU" sz="1200" dirty="0"/>
          </a:p>
          <a:p>
            <a:r>
              <a:rPr lang="ru-RU" sz="1200" dirty="0" smtClean="0"/>
              <a:t>Основание: Решение исполкома </a:t>
            </a:r>
            <a:r>
              <a:rPr lang="ru-RU" sz="1200" dirty="0" err="1" smtClean="0"/>
              <a:t>Каслинского</a:t>
            </a:r>
            <a:r>
              <a:rPr lang="ru-RU" sz="1200" dirty="0" smtClean="0"/>
              <a:t> городского Совета народных депутатов № 245 от 26.07.1991 г. (Ф. 64. Оп. 1. Д. 700. Л. 301-303)</a:t>
            </a:r>
            <a:endParaRPr lang="ru-RU" sz="1200" dirty="0"/>
          </a:p>
          <a:p>
            <a:endParaRPr lang="ru-RU" sz="1300" dirty="0">
              <a:solidFill>
                <a:schemeClr val="bg1"/>
              </a:solidFill>
            </a:endParaRPr>
          </a:p>
        </p:txBody>
      </p:sp>
      <p:pic>
        <p:nvPicPr>
          <p:cNvPr id="2051" name="Picture 3" descr="C:\Documents and Settings\Admin\Рабочий стол\Знаменательные даты\Знаменательные даты 2021 г фото\ЦЗН\WhatsApp Image 2019-12-09 at 13.16.02(1).jpe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38339" y="4293096"/>
            <a:ext cx="3994102" cy="2088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C:\Documents and Settings\Admin\Рабочий стол\Знаменательные даты\Знаменательные даты 2021 г фото\ЦЗН\¦Ч¦+¦-¦-¦¬¦¦ ¦ж¦Ч¦Э ¦¦¦-TА¦-¦+¦- ¦Ъ¦-TБ¦¬¦¬3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38338" y="306005"/>
            <a:ext cx="4087153" cy="26909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81013" cy="585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8" name="Picture 2" descr="C:\Users\Шеф\Desktop\231216_005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508104" y="2564904"/>
            <a:ext cx="2448000" cy="183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81297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395536" y="116632"/>
            <a:ext cx="4464496" cy="6408712"/>
          </a:xfrm>
        </p:spPr>
        <p:txBody>
          <a:bodyPr>
            <a:normAutofit fontScale="55000" lnSpcReduction="20000"/>
          </a:bodyPr>
          <a:lstStyle/>
          <a:p>
            <a:pPr algn="ctr"/>
            <a:r>
              <a:rPr lang="ru-RU" sz="2700" b="1" i="1" dirty="0" smtClean="0">
                <a:solidFill>
                  <a:srgbClr val="FF0000"/>
                </a:solidFill>
              </a:rPr>
              <a:t>315 лет </a:t>
            </a:r>
          </a:p>
          <a:p>
            <a:pPr algn="ctr"/>
            <a:r>
              <a:rPr lang="ru-RU" sz="2700" b="1" i="1" dirty="0" smtClean="0">
                <a:solidFill>
                  <a:srgbClr val="FF0000"/>
                </a:solidFill>
              </a:rPr>
              <a:t>со дня основания </a:t>
            </a:r>
          </a:p>
          <a:p>
            <a:pPr algn="ctr"/>
            <a:r>
              <a:rPr lang="ru-RU" sz="2700" b="1" i="1" dirty="0" smtClean="0">
                <a:solidFill>
                  <a:srgbClr val="FF0000"/>
                </a:solidFill>
              </a:rPr>
              <a:t>села Ларино</a:t>
            </a:r>
          </a:p>
          <a:p>
            <a:pPr algn="ctr"/>
            <a:r>
              <a:rPr lang="ru-RU" sz="2700" b="1" i="1" dirty="0">
                <a:solidFill>
                  <a:srgbClr val="FF0000"/>
                </a:solidFill>
              </a:rPr>
              <a:t>(ныне с. </a:t>
            </a:r>
            <a:r>
              <a:rPr lang="ru-RU" sz="2700" b="1" i="1" dirty="0" smtClean="0">
                <a:solidFill>
                  <a:srgbClr val="FF0000"/>
                </a:solidFill>
              </a:rPr>
              <a:t>Ларино </a:t>
            </a:r>
            <a:r>
              <a:rPr lang="ru-RU" sz="2700" b="1" i="1" dirty="0">
                <a:solidFill>
                  <a:srgbClr val="FF0000"/>
                </a:solidFill>
              </a:rPr>
              <a:t>Каслинского района Челябинской области</a:t>
            </a:r>
            <a:r>
              <a:rPr lang="ru-RU" sz="2700" b="1" i="1" dirty="0" smtClean="0">
                <a:solidFill>
                  <a:srgbClr val="FF0000"/>
                </a:solidFill>
              </a:rPr>
              <a:t>)</a:t>
            </a:r>
          </a:p>
          <a:p>
            <a:pPr algn="ctr"/>
            <a:r>
              <a:rPr lang="ru-RU" sz="2700" b="1" i="1" dirty="0" smtClean="0">
                <a:solidFill>
                  <a:srgbClr val="FF0000"/>
                </a:solidFill>
              </a:rPr>
              <a:t>(июль 1711)</a:t>
            </a:r>
          </a:p>
          <a:p>
            <a:pPr algn="ctr"/>
            <a:endParaRPr lang="ru-RU" sz="2500" dirty="0" smtClean="0">
              <a:solidFill>
                <a:schemeClr val="tx2"/>
              </a:solidFill>
            </a:endParaRPr>
          </a:p>
          <a:p>
            <a:pPr algn="just"/>
            <a:r>
              <a:rPr lang="ru-RU" sz="2500" dirty="0" smtClean="0"/>
              <a:t>Село </a:t>
            </a:r>
            <a:r>
              <a:rPr lang="ru-RU" sz="2500" dirty="0"/>
              <a:t>основано в начале XVIII века, в источниках впервые упоминается в 1711 году. Название произошло по имени первого поселенца Ларя (Лариона, Иллариона). Первыми жителями были государственные крестьяне, изначально занимались земледелием. Первая церковь в честь Святой Троицы в селе Ларино была построена из дерева и освящена в 1867 году. Позже вокруг храма была установлена каменная ограда. Во время борьбы с религией в 30-е годы 20 века, церковь закрыли и стали использовать как склад для зерна, гороха и </a:t>
            </a:r>
            <a:r>
              <a:rPr lang="ru-RU" sz="2500" dirty="0" smtClean="0"/>
              <a:t>сельхозинвентаря</a:t>
            </a:r>
            <a:r>
              <a:rPr lang="ru-RU" sz="2500" dirty="0"/>
              <a:t>. Здание хорошо сохранилось, росписи были забелены, сейчас отмыты и хорошо видны</a:t>
            </a:r>
            <a:r>
              <a:rPr lang="ru-RU" sz="2500" dirty="0" smtClean="0"/>
              <a:t>.. </a:t>
            </a:r>
            <a:r>
              <a:rPr lang="ru-RU" sz="2500" dirty="0"/>
              <a:t>Постановлением Законодательного собрания Челябинской области церковь в селе Ларино объявлена памятником архитектуры</a:t>
            </a:r>
            <a:r>
              <a:rPr lang="ru-RU" sz="2500" dirty="0" smtClean="0"/>
              <a:t>.</a:t>
            </a:r>
          </a:p>
          <a:p>
            <a:pPr algn="just"/>
            <a:endParaRPr lang="ru-RU" sz="2500" dirty="0" smtClean="0"/>
          </a:p>
          <a:p>
            <a:pPr algn="just"/>
            <a:endParaRPr lang="ru-RU" sz="2500" dirty="0" smtClean="0"/>
          </a:p>
          <a:p>
            <a:pPr algn="just"/>
            <a:endParaRPr lang="ru-RU" sz="2500" dirty="0"/>
          </a:p>
          <a:p>
            <a:pPr algn="just"/>
            <a:endParaRPr lang="ru-RU" dirty="0" smtClean="0"/>
          </a:p>
          <a:p>
            <a:pPr algn="just"/>
            <a:endParaRPr lang="ru-RU" dirty="0"/>
          </a:p>
          <a:p>
            <a:pPr algn="just"/>
            <a:endParaRPr lang="ru-RU" sz="1500" dirty="0" smtClean="0"/>
          </a:p>
          <a:p>
            <a:pPr algn="just"/>
            <a:endParaRPr lang="ru-RU" sz="1500" dirty="0"/>
          </a:p>
          <a:p>
            <a:pPr algn="just"/>
            <a:endParaRPr lang="ru-RU" sz="1500" dirty="0" smtClean="0"/>
          </a:p>
          <a:p>
            <a:pPr algn="just"/>
            <a:endParaRPr lang="ru-RU" sz="1500" dirty="0"/>
          </a:p>
          <a:p>
            <a:pPr algn="just"/>
            <a:endParaRPr lang="ru-RU" sz="1500" dirty="0" smtClean="0"/>
          </a:p>
          <a:p>
            <a:pPr algn="just"/>
            <a:endParaRPr lang="ru-RU" sz="1500" dirty="0"/>
          </a:p>
          <a:p>
            <a:pPr algn="just"/>
            <a:r>
              <a:rPr lang="ru-RU" sz="2200" dirty="0" smtClean="0"/>
              <a:t>Основание: Сведения из протоколов сходов граждан за 2016 год (ОАФ. 78. Оп. 5. Д. 173. Л. 17, 18)</a:t>
            </a:r>
            <a:endParaRPr lang="ru-RU" sz="2200" dirty="0"/>
          </a:p>
          <a:p>
            <a:pPr algn="just"/>
            <a:endParaRPr lang="ru-RU" sz="1500" dirty="0" smtClean="0"/>
          </a:p>
          <a:p>
            <a:pPr algn="just"/>
            <a:endParaRPr lang="ru-RU" sz="1800" dirty="0"/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5148064" y="273050"/>
            <a:ext cx="3538736" cy="6180286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9221" name="Picture 5" descr="C:\Documents and Settings\Admin\Рабочий стол\Знаменательные даты\Знаменательные даты 2021 г фото\Ларино.jpe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139367" y="292894"/>
            <a:ext cx="3533535" cy="2384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2" name="Picture 6" descr="C:\Documents and Settings\Admin\Рабочий стол\Знаменательные даты\Знаменательные даты 2021 г фото\Ларино  .jpe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139367" y="4725144"/>
            <a:ext cx="3533535" cy="19360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9" name="Picture 3" descr="C:\Documents and Settings\Admin\Рабочий стол\Знаменательные даты\Знаменательные даты 2021 г фото\Лари.jpe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652120" y="2819966"/>
            <a:ext cx="2672992" cy="18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81013" cy="585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06252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260648"/>
            <a:ext cx="4258816" cy="6264696"/>
          </a:xfrm>
        </p:spPr>
        <p:txBody>
          <a:bodyPr>
            <a:normAutofit fontScale="25000" lnSpcReduction="20000"/>
          </a:bodyPr>
          <a:lstStyle/>
          <a:p>
            <a:pPr algn="ctr"/>
            <a:r>
              <a:rPr lang="ru-RU" sz="7200" b="1" i="1" dirty="0" smtClean="0">
                <a:solidFill>
                  <a:srgbClr val="FF0000"/>
                </a:solidFill>
              </a:rPr>
              <a:t>35 лет </a:t>
            </a:r>
          </a:p>
          <a:p>
            <a:pPr algn="ctr"/>
            <a:r>
              <a:rPr lang="ru-RU" sz="7200" b="1" i="1" dirty="0" smtClean="0">
                <a:solidFill>
                  <a:srgbClr val="FF0000"/>
                </a:solidFill>
              </a:rPr>
              <a:t>со </a:t>
            </a:r>
            <a:r>
              <a:rPr lang="ru-RU" sz="7200" b="1" i="1" dirty="0">
                <a:solidFill>
                  <a:srgbClr val="FF0000"/>
                </a:solidFill>
              </a:rPr>
              <a:t>дня </a:t>
            </a:r>
            <a:r>
              <a:rPr lang="ru-RU" sz="7200" b="1" i="1" dirty="0" smtClean="0">
                <a:solidFill>
                  <a:srgbClr val="FF0000"/>
                </a:solidFill>
              </a:rPr>
              <a:t>образования</a:t>
            </a:r>
          </a:p>
          <a:p>
            <a:pPr algn="ctr"/>
            <a:r>
              <a:rPr lang="ru-RU" sz="7200" b="1" i="1" dirty="0" smtClean="0">
                <a:solidFill>
                  <a:srgbClr val="FF0000"/>
                </a:solidFill>
              </a:rPr>
              <a:t> </a:t>
            </a:r>
            <a:r>
              <a:rPr lang="ru-RU" sz="7200" b="1" i="1" dirty="0">
                <a:solidFill>
                  <a:srgbClr val="FF0000"/>
                </a:solidFill>
              </a:rPr>
              <a:t>«Детской школы искусств» </a:t>
            </a:r>
            <a:endParaRPr lang="ru-RU" sz="7200" b="1" i="1" dirty="0" smtClean="0">
              <a:solidFill>
                <a:srgbClr val="FF0000"/>
              </a:solidFill>
            </a:endParaRPr>
          </a:p>
          <a:p>
            <a:pPr algn="ctr"/>
            <a:r>
              <a:rPr lang="ru-RU" sz="7200" b="1" i="1" dirty="0" smtClean="0">
                <a:solidFill>
                  <a:srgbClr val="FF0000"/>
                </a:solidFill>
              </a:rPr>
              <a:t>п</a:t>
            </a:r>
            <a:r>
              <a:rPr lang="ru-RU" sz="7200" b="1" i="1" dirty="0">
                <a:solidFill>
                  <a:srgbClr val="FF0000"/>
                </a:solidFill>
              </a:rPr>
              <a:t>. </a:t>
            </a:r>
            <a:r>
              <a:rPr lang="ru-RU" sz="7200" b="1" i="1" dirty="0" smtClean="0">
                <a:solidFill>
                  <a:srgbClr val="FF0000"/>
                </a:solidFill>
              </a:rPr>
              <a:t>Береговой</a:t>
            </a:r>
          </a:p>
          <a:p>
            <a:pPr algn="ctr"/>
            <a:r>
              <a:rPr lang="ru-RU" sz="7200" b="1" i="1" dirty="0" smtClean="0">
                <a:solidFill>
                  <a:srgbClr val="FF0000"/>
                </a:solidFill>
              </a:rPr>
              <a:t>(01 сентября 1971 года)</a:t>
            </a:r>
            <a:endParaRPr lang="ru-RU" sz="7200" b="1" i="1" dirty="0">
              <a:solidFill>
                <a:srgbClr val="FF0000"/>
              </a:solidFill>
            </a:endParaRPr>
          </a:p>
          <a:p>
            <a:pPr algn="ctr"/>
            <a:endParaRPr lang="ru-RU" sz="8000" i="1" dirty="0">
              <a:solidFill>
                <a:schemeClr val="tx2"/>
              </a:solidFill>
            </a:endParaRPr>
          </a:p>
          <a:p>
            <a:pPr algn="ctr"/>
            <a:endParaRPr lang="ru-RU" sz="8000" dirty="0" smtClean="0"/>
          </a:p>
          <a:p>
            <a:pPr algn="ctr"/>
            <a:endParaRPr lang="ru-RU" sz="8000" dirty="0"/>
          </a:p>
          <a:p>
            <a:pPr algn="ctr"/>
            <a:r>
              <a:rPr lang="ru-RU" sz="8000" dirty="0" smtClean="0"/>
              <a:t>(</a:t>
            </a:r>
            <a:r>
              <a:rPr lang="ru-RU" sz="8000" dirty="0"/>
              <a:t>ныне </a:t>
            </a:r>
            <a:r>
              <a:rPr lang="ru-RU" sz="8000" dirty="0" smtClean="0"/>
              <a:t>филиал муниципального учреждения </a:t>
            </a:r>
            <a:r>
              <a:rPr lang="ru-RU" sz="8000" dirty="0"/>
              <a:t>дополнительного образования </a:t>
            </a:r>
            <a:endParaRPr lang="ru-RU" sz="8000" dirty="0" smtClean="0"/>
          </a:p>
          <a:p>
            <a:pPr algn="ctr"/>
            <a:r>
              <a:rPr lang="ru-RU" sz="8000" dirty="0" smtClean="0"/>
              <a:t>«</a:t>
            </a:r>
            <a:r>
              <a:rPr lang="ru-RU" sz="8000" dirty="0"/>
              <a:t>Детская школа искусств» </a:t>
            </a:r>
            <a:endParaRPr lang="ru-RU" sz="8000" dirty="0" smtClean="0"/>
          </a:p>
          <a:p>
            <a:pPr algn="ctr"/>
            <a:r>
              <a:rPr lang="ru-RU" sz="8000" dirty="0" smtClean="0"/>
              <a:t>г</a:t>
            </a:r>
            <a:r>
              <a:rPr lang="ru-RU" sz="8000" dirty="0"/>
              <a:t>. </a:t>
            </a:r>
            <a:r>
              <a:rPr lang="ru-RU" sz="8000" dirty="0" smtClean="0"/>
              <a:t>Касли в  п. Береговой) </a:t>
            </a:r>
          </a:p>
          <a:p>
            <a:pPr algn="ctr"/>
            <a:endParaRPr lang="ru-RU" sz="8000" dirty="0">
              <a:solidFill>
                <a:schemeClr val="tx2"/>
              </a:solidFill>
            </a:endParaRPr>
          </a:p>
          <a:p>
            <a:pPr algn="ctr"/>
            <a:endParaRPr lang="ru-RU" sz="8000" dirty="0" smtClean="0">
              <a:solidFill>
                <a:schemeClr val="tx2"/>
              </a:solidFill>
            </a:endParaRPr>
          </a:p>
          <a:p>
            <a:pPr algn="ctr"/>
            <a:endParaRPr lang="ru-RU" sz="8000" dirty="0">
              <a:solidFill>
                <a:schemeClr val="tx2"/>
              </a:solidFill>
            </a:endParaRPr>
          </a:p>
          <a:p>
            <a:pPr algn="ctr"/>
            <a:endParaRPr lang="ru-RU" sz="8000" dirty="0" smtClean="0">
              <a:solidFill>
                <a:schemeClr val="tx2"/>
              </a:solidFill>
            </a:endParaRPr>
          </a:p>
          <a:p>
            <a:pPr algn="ctr"/>
            <a:endParaRPr lang="ru-RU" sz="8000" dirty="0" smtClean="0">
              <a:solidFill>
                <a:schemeClr val="tx2"/>
              </a:solidFill>
            </a:endParaRPr>
          </a:p>
          <a:p>
            <a:pPr algn="ctr"/>
            <a:endParaRPr lang="ru-RU" sz="2000" dirty="0">
              <a:solidFill>
                <a:schemeClr val="tx2"/>
              </a:solidFill>
            </a:endParaRPr>
          </a:p>
          <a:p>
            <a:pPr algn="ctr"/>
            <a:endParaRPr lang="ru-RU" sz="2000" dirty="0" smtClean="0">
              <a:solidFill>
                <a:schemeClr val="tx2"/>
              </a:solidFill>
            </a:endParaRPr>
          </a:p>
          <a:p>
            <a:pPr algn="ctr"/>
            <a:endParaRPr lang="ru-RU" sz="2000" dirty="0">
              <a:solidFill>
                <a:schemeClr val="tx2"/>
              </a:solidFill>
            </a:endParaRPr>
          </a:p>
          <a:p>
            <a:pPr algn="ctr"/>
            <a:endParaRPr lang="ru-RU" sz="2000" dirty="0" smtClean="0">
              <a:solidFill>
                <a:schemeClr val="tx2"/>
              </a:solidFill>
            </a:endParaRPr>
          </a:p>
          <a:p>
            <a:pPr algn="ctr"/>
            <a:endParaRPr lang="ru-RU" sz="2000" dirty="0">
              <a:solidFill>
                <a:schemeClr val="tx2"/>
              </a:solidFill>
            </a:endParaRPr>
          </a:p>
          <a:p>
            <a:pPr algn="ctr"/>
            <a:endParaRPr lang="ru-RU" sz="2000" dirty="0" smtClean="0">
              <a:solidFill>
                <a:schemeClr val="tx2"/>
              </a:solidFill>
            </a:endParaRPr>
          </a:p>
          <a:p>
            <a:pPr algn="ctr"/>
            <a:endParaRPr lang="ru-RU" sz="2000" dirty="0">
              <a:solidFill>
                <a:schemeClr val="tx2"/>
              </a:solidFill>
            </a:endParaRPr>
          </a:p>
          <a:p>
            <a:pPr algn="ctr"/>
            <a:endParaRPr lang="ru-RU" sz="2000" dirty="0" smtClean="0">
              <a:solidFill>
                <a:schemeClr val="tx2"/>
              </a:solidFill>
            </a:endParaRPr>
          </a:p>
          <a:p>
            <a:pPr algn="ctr"/>
            <a:endParaRPr lang="ru-RU" sz="2000" dirty="0">
              <a:solidFill>
                <a:schemeClr val="tx2"/>
              </a:solidFill>
            </a:endParaRPr>
          </a:p>
          <a:p>
            <a:endParaRPr lang="ru-RU" sz="4800" dirty="0"/>
          </a:p>
          <a:p>
            <a:endParaRPr lang="ru-RU" sz="4800" dirty="0" smtClean="0"/>
          </a:p>
          <a:p>
            <a:r>
              <a:rPr lang="ru-RU" sz="4800" dirty="0" smtClean="0"/>
              <a:t>Основание: Решение исполнительного комитета № 26 от 24.01.1991 г. (Ф. 64. Оп. 1. Д. 698. Л. 167)</a:t>
            </a:r>
          </a:p>
          <a:p>
            <a:endParaRPr lang="ru-RU" sz="4800" dirty="0" smtClean="0">
              <a:solidFill>
                <a:schemeClr val="tx2"/>
              </a:solidFill>
            </a:endParaRPr>
          </a:p>
          <a:p>
            <a:endParaRPr lang="ru-RU" sz="3500" dirty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  <a:p>
            <a:endParaRPr lang="ru-RU" dirty="0"/>
          </a:p>
          <a:p>
            <a:pPr algn="ctr"/>
            <a:endParaRPr lang="ru-RU" dirty="0"/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81013" cy="585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 descr="C:\Users\Шеф\Desktop\YrohHIaispg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64088" y="292894"/>
            <a:ext cx="3394968" cy="24880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:\Users\Шеф\Desktop\xxh10GAuztI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918287">
            <a:off x="6948264" y="2780928"/>
            <a:ext cx="1947173" cy="23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C:\Users\Шеф\Desktop\PGrsAzPd-uM.jp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21228790">
            <a:off x="4957078" y="2760484"/>
            <a:ext cx="2161532" cy="1965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Шеф\Desktop\bzaMw0E_5X4.jp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984675" y="4725144"/>
            <a:ext cx="2187725" cy="176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44410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323528" y="404664"/>
            <a:ext cx="4813522" cy="6151382"/>
          </a:xfrm>
        </p:spPr>
        <p:txBody>
          <a:bodyPr>
            <a:normAutofit fontScale="25000" lnSpcReduction="20000"/>
          </a:bodyPr>
          <a:lstStyle/>
          <a:p>
            <a:pPr algn="ctr"/>
            <a:r>
              <a:rPr lang="ru-RU" sz="7400" b="1" i="1" dirty="0" smtClean="0">
                <a:solidFill>
                  <a:srgbClr val="FF0000"/>
                </a:solidFill>
              </a:rPr>
              <a:t>60 лет </a:t>
            </a:r>
          </a:p>
          <a:p>
            <a:pPr algn="ctr"/>
            <a:r>
              <a:rPr lang="ru-RU" sz="7400" b="1" i="1" dirty="0" smtClean="0">
                <a:solidFill>
                  <a:srgbClr val="FF0000"/>
                </a:solidFill>
              </a:rPr>
              <a:t>со дня образования </a:t>
            </a:r>
          </a:p>
          <a:p>
            <a:pPr algn="ctr"/>
            <a:r>
              <a:rPr lang="ru-RU" sz="7400" b="1" i="1" dirty="0" err="1">
                <a:solidFill>
                  <a:srgbClr val="FF0000"/>
                </a:solidFill>
              </a:rPr>
              <a:t>Вишневогорской</a:t>
            </a:r>
            <a:r>
              <a:rPr lang="ru-RU" sz="7400" b="1" i="1" dirty="0">
                <a:solidFill>
                  <a:srgbClr val="FF0000"/>
                </a:solidFill>
              </a:rPr>
              <a:t> детской </a:t>
            </a:r>
            <a:endParaRPr lang="ru-RU" sz="7400" b="1" i="1" dirty="0" smtClean="0">
              <a:solidFill>
                <a:srgbClr val="FF0000"/>
              </a:solidFill>
            </a:endParaRPr>
          </a:p>
          <a:p>
            <a:pPr algn="ctr"/>
            <a:r>
              <a:rPr lang="ru-RU" sz="7400" b="1" i="1" dirty="0" smtClean="0">
                <a:solidFill>
                  <a:srgbClr val="FF0000"/>
                </a:solidFill>
              </a:rPr>
              <a:t>музыкальной школы</a:t>
            </a:r>
          </a:p>
          <a:p>
            <a:pPr algn="ctr"/>
            <a:r>
              <a:rPr lang="ru-RU" sz="7400" b="1" i="1" dirty="0">
                <a:solidFill>
                  <a:srgbClr val="FF0000"/>
                </a:solidFill>
              </a:rPr>
              <a:t>(</a:t>
            </a:r>
            <a:r>
              <a:rPr lang="ru-RU" sz="7400" b="1" i="1" dirty="0" smtClean="0">
                <a:solidFill>
                  <a:srgbClr val="FF0000"/>
                </a:solidFill>
              </a:rPr>
              <a:t>10 </a:t>
            </a:r>
            <a:r>
              <a:rPr lang="ru-RU" sz="7400" b="1" i="1" dirty="0">
                <a:solidFill>
                  <a:srgbClr val="FF0000"/>
                </a:solidFill>
              </a:rPr>
              <a:t>сентября </a:t>
            </a:r>
            <a:r>
              <a:rPr lang="ru-RU" sz="7400" b="1" i="1" dirty="0" smtClean="0">
                <a:solidFill>
                  <a:srgbClr val="FF0000"/>
                </a:solidFill>
              </a:rPr>
              <a:t>1966 года)</a:t>
            </a:r>
          </a:p>
          <a:p>
            <a:pPr algn="ctr"/>
            <a:endParaRPr lang="ru-RU" sz="7400" i="1" dirty="0">
              <a:solidFill>
                <a:schemeClr val="tx2"/>
              </a:solidFill>
            </a:endParaRPr>
          </a:p>
          <a:p>
            <a:pPr algn="ctr"/>
            <a:r>
              <a:rPr lang="ru-RU" sz="7400" dirty="0" smtClean="0"/>
              <a:t>(</a:t>
            </a:r>
            <a:r>
              <a:rPr lang="ru-RU" sz="7400" dirty="0"/>
              <a:t>ныне филиал </a:t>
            </a:r>
            <a:r>
              <a:rPr lang="ru-RU" sz="7400" dirty="0" smtClean="0"/>
              <a:t>муниципального учреждения </a:t>
            </a:r>
            <a:r>
              <a:rPr lang="ru-RU" sz="7400" dirty="0"/>
              <a:t>дополнительного образования </a:t>
            </a:r>
            <a:endParaRPr lang="ru-RU" sz="7400" dirty="0" smtClean="0"/>
          </a:p>
          <a:p>
            <a:pPr algn="ctr"/>
            <a:r>
              <a:rPr lang="ru-RU" sz="7400" dirty="0" smtClean="0"/>
              <a:t>«</a:t>
            </a:r>
            <a:r>
              <a:rPr lang="ru-RU" sz="7400" dirty="0"/>
              <a:t>Детская школа искусств» </a:t>
            </a:r>
            <a:endParaRPr lang="ru-RU" sz="7400" dirty="0" smtClean="0"/>
          </a:p>
          <a:p>
            <a:pPr algn="ctr"/>
            <a:r>
              <a:rPr lang="ru-RU" sz="7400" dirty="0" smtClean="0"/>
              <a:t>г</a:t>
            </a:r>
            <a:r>
              <a:rPr lang="ru-RU" sz="7400" dirty="0"/>
              <a:t>. </a:t>
            </a:r>
            <a:r>
              <a:rPr lang="ru-RU" sz="7400" dirty="0" smtClean="0"/>
              <a:t>Касли в п. </a:t>
            </a:r>
            <a:r>
              <a:rPr lang="ru-RU" sz="7400" dirty="0" err="1" smtClean="0"/>
              <a:t>Вишневогорск</a:t>
            </a:r>
            <a:r>
              <a:rPr lang="ru-RU" sz="7400" dirty="0" smtClean="0"/>
              <a:t>) </a:t>
            </a:r>
          </a:p>
          <a:p>
            <a:pPr algn="ctr"/>
            <a:endParaRPr lang="ru-RU" sz="7400" dirty="0">
              <a:solidFill>
                <a:schemeClr val="tx2"/>
              </a:solidFill>
            </a:endParaRPr>
          </a:p>
          <a:p>
            <a:pPr algn="ctr"/>
            <a:endParaRPr lang="ru-RU" sz="7400" dirty="0" smtClean="0">
              <a:solidFill>
                <a:schemeClr val="tx2"/>
              </a:solidFill>
            </a:endParaRPr>
          </a:p>
          <a:p>
            <a:pPr algn="ctr"/>
            <a:endParaRPr lang="ru-RU" sz="7400" dirty="0">
              <a:solidFill>
                <a:schemeClr val="tx2"/>
              </a:solidFill>
            </a:endParaRPr>
          </a:p>
          <a:p>
            <a:pPr algn="ctr"/>
            <a:endParaRPr lang="ru-RU" sz="2600" dirty="0" smtClean="0">
              <a:solidFill>
                <a:schemeClr val="tx2"/>
              </a:solidFill>
            </a:endParaRPr>
          </a:p>
          <a:p>
            <a:pPr algn="ctr"/>
            <a:endParaRPr lang="ru-RU" sz="2600" dirty="0">
              <a:solidFill>
                <a:schemeClr val="tx2"/>
              </a:solidFill>
            </a:endParaRPr>
          </a:p>
          <a:p>
            <a:endParaRPr lang="ru-RU" sz="2200" dirty="0" smtClean="0"/>
          </a:p>
          <a:p>
            <a:endParaRPr lang="ru-RU" sz="2200" dirty="0"/>
          </a:p>
          <a:p>
            <a:endParaRPr lang="ru-RU" sz="2200" dirty="0" smtClean="0"/>
          </a:p>
          <a:p>
            <a:endParaRPr lang="ru-RU" sz="2200" dirty="0"/>
          </a:p>
          <a:p>
            <a:endParaRPr lang="ru-RU" sz="2200" dirty="0" smtClean="0"/>
          </a:p>
          <a:p>
            <a:endParaRPr lang="ru-RU" sz="2200" dirty="0"/>
          </a:p>
          <a:p>
            <a:endParaRPr lang="ru-RU" sz="2200" dirty="0" smtClean="0"/>
          </a:p>
          <a:p>
            <a:endParaRPr lang="ru-RU" sz="2200" dirty="0"/>
          </a:p>
          <a:p>
            <a:endParaRPr lang="ru-RU" sz="5600" dirty="0" smtClean="0"/>
          </a:p>
          <a:p>
            <a:endParaRPr lang="ru-RU" sz="5600" dirty="0"/>
          </a:p>
          <a:p>
            <a:endParaRPr lang="ru-RU" sz="5600" dirty="0" smtClean="0"/>
          </a:p>
          <a:p>
            <a:endParaRPr lang="ru-RU" sz="5600" dirty="0"/>
          </a:p>
          <a:p>
            <a:endParaRPr lang="ru-RU" sz="5600" dirty="0" smtClean="0"/>
          </a:p>
          <a:p>
            <a:endParaRPr lang="ru-RU" sz="5600" dirty="0"/>
          </a:p>
          <a:p>
            <a:r>
              <a:rPr lang="ru-RU" sz="4800" dirty="0" smtClean="0"/>
              <a:t>Основание: Решение </a:t>
            </a:r>
            <a:r>
              <a:rPr lang="ru-RU" sz="4800" dirty="0" err="1" smtClean="0"/>
              <a:t>Каслинского</a:t>
            </a:r>
            <a:r>
              <a:rPr lang="ru-RU" sz="4800" dirty="0" smtClean="0"/>
              <a:t> горисполкома № 385 от 14.09.1966 «Об утверждении сметы по </a:t>
            </a:r>
            <a:r>
              <a:rPr lang="ru-RU" sz="4800" dirty="0" err="1" smtClean="0"/>
              <a:t>Вишневогорской</a:t>
            </a:r>
            <a:r>
              <a:rPr lang="ru-RU" sz="4800" dirty="0" smtClean="0"/>
              <a:t> детской музыкальной школе на 1966 год» </a:t>
            </a:r>
          </a:p>
          <a:p>
            <a:r>
              <a:rPr lang="ru-RU" sz="4800" dirty="0" smtClean="0"/>
              <a:t>(Ф. 64. Оп. 1. Д. 39. Л. 238)</a:t>
            </a:r>
          </a:p>
          <a:p>
            <a:pPr algn="r"/>
            <a:endParaRPr lang="ru-RU" sz="4800" dirty="0" smtClean="0"/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81013" cy="585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2" name="Picture 2" descr="C:\Users\Шеф\Desktop\BLQwfJet3Xg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436208" y="476672"/>
            <a:ext cx="2016000" cy="151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6" name="Picture 2" descr="C:\Documents and Settings\Admin\Рабочий стол\Знаменательные даты\Знаменательные даты 2021 г фото\Вишевогорская дмш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300192" y="1815591"/>
            <a:ext cx="2383823" cy="15237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C:\Users\Шеф\Desktop\e_U_YqXn7x0.jp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21032407">
            <a:off x="5292085" y="3339368"/>
            <a:ext cx="2306570" cy="165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0" name="Picture 6" descr="C:\Documents and Settings\Admin\Рабочий стол\Знаменательные даты\Знаменательные даты 2021 г фото\Вишневогосрк дмш  .jp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964593">
            <a:off x="6603039" y="4848506"/>
            <a:ext cx="2134466" cy="1440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90544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260648"/>
            <a:ext cx="4258816" cy="6048672"/>
          </a:xfrm>
        </p:spPr>
        <p:txBody>
          <a:bodyPr>
            <a:normAutofit fontScale="55000" lnSpcReduction="20000"/>
          </a:bodyPr>
          <a:lstStyle/>
          <a:p>
            <a:pPr algn="ctr"/>
            <a:endParaRPr lang="ru-RU" sz="2000" dirty="0" smtClean="0"/>
          </a:p>
          <a:p>
            <a:pPr algn="ctr"/>
            <a:r>
              <a:rPr lang="ru-RU" sz="2500" b="1" i="1" dirty="0" smtClean="0">
                <a:solidFill>
                  <a:srgbClr val="FF0000"/>
                </a:solidFill>
              </a:rPr>
              <a:t>105 лет </a:t>
            </a:r>
          </a:p>
          <a:p>
            <a:pPr algn="ctr"/>
            <a:r>
              <a:rPr lang="ru-RU" sz="2500" b="1" i="1" dirty="0" smtClean="0">
                <a:solidFill>
                  <a:srgbClr val="FF0000"/>
                </a:solidFill>
              </a:rPr>
              <a:t>со дня создания</a:t>
            </a:r>
          </a:p>
          <a:p>
            <a:pPr algn="ctr"/>
            <a:r>
              <a:rPr lang="ru-RU" sz="2500" b="1" i="1" dirty="0" smtClean="0">
                <a:solidFill>
                  <a:srgbClr val="FF0000"/>
                </a:solidFill>
              </a:rPr>
              <a:t>Архивной службы </a:t>
            </a:r>
          </a:p>
          <a:p>
            <a:pPr algn="ctr"/>
            <a:r>
              <a:rPr lang="ru-RU" sz="2500" b="1" i="1" dirty="0" smtClean="0">
                <a:solidFill>
                  <a:srgbClr val="FF0000"/>
                </a:solidFill>
              </a:rPr>
              <a:t>Челябинской области</a:t>
            </a:r>
          </a:p>
          <a:p>
            <a:pPr algn="ctr"/>
            <a:r>
              <a:rPr lang="ru-RU" sz="2500" b="1" i="1" dirty="0" smtClean="0">
                <a:solidFill>
                  <a:srgbClr val="FF0000"/>
                </a:solidFill>
              </a:rPr>
              <a:t>(22 </a:t>
            </a:r>
            <a:r>
              <a:rPr lang="ru-RU" sz="2500" b="1" i="1" dirty="0">
                <a:solidFill>
                  <a:srgbClr val="FF0000"/>
                </a:solidFill>
              </a:rPr>
              <a:t>сентября </a:t>
            </a:r>
            <a:r>
              <a:rPr lang="ru-RU" sz="2500" b="1" i="1" dirty="0" smtClean="0">
                <a:solidFill>
                  <a:srgbClr val="FF0000"/>
                </a:solidFill>
              </a:rPr>
              <a:t>1921 года</a:t>
            </a:r>
            <a:r>
              <a:rPr lang="ru-RU" sz="2500" i="1" dirty="0" smtClean="0">
                <a:solidFill>
                  <a:srgbClr val="FF0000"/>
                </a:solidFill>
              </a:rPr>
              <a:t>)</a:t>
            </a:r>
          </a:p>
          <a:p>
            <a:pPr algn="ctr"/>
            <a:endParaRPr lang="ru-RU" sz="2000" dirty="0"/>
          </a:p>
          <a:p>
            <a:pPr algn="just"/>
            <a:r>
              <a:rPr lang="ru-RU" sz="2500" dirty="0" smtClean="0"/>
              <a:t>На основании постановления коллегии Челябинского губернского отдела народного образования был организован губернский архив. </a:t>
            </a:r>
          </a:p>
          <a:p>
            <a:pPr algn="just"/>
            <a:r>
              <a:rPr lang="ru-RU" sz="2500" dirty="0" smtClean="0"/>
              <a:t>В настоящее время архивная служба Челябинской области включает Государственный комитет по делам архивов Челябинской области, ГУ ОГАЧО,                       6 муниципальных архивов, а также 37 архивных отделов администраций муниципальных образований, в том числе архивный отдел администрации Каслинского муниципального округа.</a:t>
            </a:r>
            <a:endParaRPr lang="ru-RU" sz="2500" dirty="0"/>
          </a:p>
          <a:p>
            <a:pPr algn="just"/>
            <a:r>
              <a:rPr lang="ru-RU" sz="2500" dirty="0" smtClean="0"/>
              <a:t>Общий объем документов Архивного фонда Российской Федерации и других архивных документов, хранящихся в государственном и муниципальных архивах Челябинской области, составляет  около пяти миллионов единиц хранения,  из которых  54 626 дел находится в архивном отделе администрации Каслинского муниципального округа</a:t>
            </a:r>
          </a:p>
          <a:p>
            <a:pPr algn="ctr"/>
            <a:endParaRPr lang="ru-RU" sz="2500" dirty="0" smtClean="0"/>
          </a:p>
          <a:p>
            <a:pPr algn="ctr"/>
            <a:endParaRPr lang="ru-RU" sz="2000" dirty="0" smtClean="0"/>
          </a:p>
          <a:p>
            <a:endParaRPr lang="ru-RU" sz="1900" dirty="0" smtClean="0"/>
          </a:p>
          <a:p>
            <a:endParaRPr lang="ru-RU" sz="2200" dirty="0" smtClean="0"/>
          </a:p>
          <a:p>
            <a:r>
              <a:rPr lang="ru-RU" sz="2200" dirty="0" smtClean="0"/>
              <a:t>Основание</a:t>
            </a:r>
            <a:r>
              <a:rPr lang="ru-RU" sz="2200" dirty="0"/>
              <a:t>: Открытие </a:t>
            </a:r>
            <a:r>
              <a:rPr lang="ru-RU" sz="2200" dirty="0" smtClean="0"/>
              <a:t>губернского </a:t>
            </a:r>
            <a:r>
              <a:rPr lang="ru-RU" sz="2200" dirty="0"/>
              <a:t>архива  при губернском отделе </a:t>
            </a:r>
            <a:r>
              <a:rPr lang="ru-RU" sz="2200" dirty="0" smtClean="0"/>
              <a:t>народного образования </a:t>
            </a:r>
          </a:p>
          <a:p>
            <a:r>
              <a:rPr lang="ru-RU" sz="2200" dirty="0" smtClean="0"/>
              <a:t>(ГУ </a:t>
            </a:r>
            <a:r>
              <a:rPr lang="ru-RU" sz="2200" dirty="0"/>
              <a:t>ОГАЧО)</a:t>
            </a:r>
          </a:p>
          <a:p>
            <a:endParaRPr lang="ru-RU" sz="2200" dirty="0"/>
          </a:p>
        </p:txBody>
      </p:sp>
      <p:pic>
        <p:nvPicPr>
          <p:cNvPr id="12293" name="Picture 5" descr="C:\Documents and Settings\Admin\Рабочий стол\Знаменательные даты\Знаменательные даты 2021 г фото\187423_603x354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88023" y="404664"/>
            <a:ext cx="3960441" cy="3168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5" name="Picture 7" descr="C:\Documents and Settings\Admin\Мои документы\фото День архивов-2013\Трудовые будни 2019\IVJhA4wAEVE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20922295">
            <a:off x="5055977" y="3579682"/>
            <a:ext cx="1828845" cy="29344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81013" cy="585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 descr="C:\Users\arh_k\Desktop\IMG_4279.jpeg"/>
          <p:cNvPicPr>
            <a:picLocks noGrp="1" noChangeAspect="1" noChangeArrowheads="1"/>
          </p:cNvPicPr>
          <p:nvPr>
            <p:ph sz="half" idx="1"/>
          </p:nvPr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5575477">
            <a:off x="6141110" y="3988656"/>
            <a:ext cx="3093255" cy="207582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855664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179512" y="260649"/>
            <a:ext cx="4824536" cy="6201024"/>
          </a:xfrm>
        </p:spPr>
        <p:txBody>
          <a:bodyPr>
            <a:noAutofit/>
          </a:bodyPr>
          <a:lstStyle/>
          <a:p>
            <a:pPr algn="ctr"/>
            <a:r>
              <a:rPr lang="ru-RU" sz="2000" b="1" i="1" dirty="0" smtClean="0">
                <a:solidFill>
                  <a:srgbClr val="FF0000"/>
                </a:solidFill>
              </a:rPr>
              <a:t>35 лет </a:t>
            </a:r>
          </a:p>
          <a:p>
            <a:pPr algn="ctr"/>
            <a:r>
              <a:rPr lang="ru-RU" sz="2000" b="1" i="1" dirty="0" smtClean="0">
                <a:solidFill>
                  <a:srgbClr val="FF0000"/>
                </a:solidFill>
              </a:rPr>
              <a:t>со </a:t>
            </a:r>
            <a:r>
              <a:rPr lang="ru-RU" sz="2000" b="1" i="1" dirty="0">
                <a:solidFill>
                  <a:srgbClr val="FF0000"/>
                </a:solidFill>
              </a:rPr>
              <a:t>дня </a:t>
            </a:r>
            <a:r>
              <a:rPr lang="ru-RU" sz="2000" b="1" i="1" dirty="0" smtClean="0">
                <a:solidFill>
                  <a:srgbClr val="FF0000"/>
                </a:solidFill>
              </a:rPr>
              <a:t>образования Государственного </a:t>
            </a:r>
            <a:r>
              <a:rPr lang="ru-RU" sz="2000" b="1" i="1" dirty="0">
                <a:solidFill>
                  <a:srgbClr val="FF0000"/>
                </a:solidFill>
              </a:rPr>
              <a:t>Центра  социального обслуживания пенсионеров</a:t>
            </a:r>
          </a:p>
          <a:p>
            <a:pPr algn="ctr"/>
            <a:endParaRPr lang="ru-RU" sz="1600" i="1" dirty="0" smtClean="0"/>
          </a:p>
          <a:p>
            <a:pPr algn="ctr"/>
            <a:endParaRPr lang="ru-RU" sz="1600" i="1" dirty="0"/>
          </a:p>
          <a:p>
            <a:pPr algn="ctr"/>
            <a:r>
              <a:rPr lang="ru-RU" sz="1800" dirty="0" smtClean="0"/>
              <a:t>(</a:t>
            </a:r>
            <a:r>
              <a:rPr lang="ru-RU" sz="1800" dirty="0"/>
              <a:t>ныне муниципальное учреждение «Комплексный центр социального обслуживания населения» Каслинского муниципального </a:t>
            </a:r>
            <a:r>
              <a:rPr lang="ru-RU" sz="1800" dirty="0" smtClean="0"/>
              <a:t>округа)</a:t>
            </a:r>
          </a:p>
          <a:p>
            <a:pPr algn="ctr"/>
            <a:r>
              <a:rPr lang="ru-RU" sz="1800" dirty="0" smtClean="0"/>
              <a:t>(27 сентября 1991 года)</a:t>
            </a:r>
          </a:p>
          <a:p>
            <a:endParaRPr lang="ru-RU" sz="1200" dirty="0" smtClean="0"/>
          </a:p>
          <a:p>
            <a:endParaRPr lang="ru-RU" sz="1200" dirty="0"/>
          </a:p>
          <a:p>
            <a:endParaRPr lang="ru-RU" sz="1200" dirty="0" smtClean="0"/>
          </a:p>
          <a:p>
            <a:endParaRPr lang="ru-RU" sz="1200" dirty="0"/>
          </a:p>
          <a:p>
            <a:endParaRPr lang="ru-RU" sz="1200" dirty="0" smtClean="0"/>
          </a:p>
          <a:p>
            <a:endParaRPr lang="ru-RU" sz="1200" dirty="0"/>
          </a:p>
          <a:p>
            <a:endParaRPr lang="ru-RU" sz="1200" dirty="0" smtClean="0"/>
          </a:p>
          <a:p>
            <a:endParaRPr lang="ru-RU" sz="1200" dirty="0"/>
          </a:p>
          <a:p>
            <a:endParaRPr lang="ru-RU" sz="1200" dirty="0" smtClean="0"/>
          </a:p>
          <a:p>
            <a:endParaRPr lang="ru-RU" sz="1200" dirty="0" smtClean="0"/>
          </a:p>
          <a:p>
            <a:r>
              <a:rPr lang="ru-RU" sz="1200" dirty="0" smtClean="0"/>
              <a:t>Основание: Решение исполкома </a:t>
            </a:r>
            <a:r>
              <a:rPr lang="ru-RU" sz="1200" dirty="0" err="1" smtClean="0"/>
              <a:t>Каслинского</a:t>
            </a:r>
            <a:r>
              <a:rPr lang="ru-RU" sz="1200" dirty="0" smtClean="0"/>
              <a:t> городского Совета народных депутатов № 293 от 27.09.1991 г. </a:t>
            </a:r>
          </a:p>
          <a:p>
            <a:r>
              <a:rPr lang="ru-RU" sz="1200" dirty="0" smtClean="0"/>
              <a:t>( Ф. 64. Оп. 1. Д. 701. Л. 204)</a:t>
            </a:r>
          </a:p>
          <a:p>
            <a:endParaRPr lang="ru-RU" sz="2000" dirty="0"/>
          </a:p>
        </p:txBody>
      </p:sp>
      <p:pic>
        <p:nvPicPr>
          <p:cNvPr id="1027" name="Picture 3" descr="C:\Documents and Settings\Admin\Рабочий стол\Знаменательные даты\Знаменательные даты 2021 г фото\КСЦОН 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flipH="1">
            <a:off x="5212362" y="227122"/>
            <a:ext cx="3608109" cy="24817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81013" cy="585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 descr="C:\Users\Шеф\Desktop\fQ5nMo0Rj4M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68310" y="4149080"/>
            <a:ext cx="3452162" cy="22596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Documents and Settings\Admin\Рабочий стол\Знаменательные даты\Знаменательные даты 2021 г фото\КСЦОН   .jp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12365" y="2060848"/>
            <a:ext cx="2455979" cy="2088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72535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395536" y="188640"/>
            <a:ext cx="4680520" cy="6475482"/>
          </a:xfrm>
        </p:spPr>
        <p:txBody>
          <a:bodyPr>
            <a:normAutofit/>
          </a:bodyPr>
          <a:lstStyle/>
          <a:p>
            <a:pPr algn="ctr"/>
            <a:r>
              <a:rPr lang="ru-RU" sz="2000" b="1" i="1" dirty="0" smtClean="0">
                <a:solidFill>
                  <a:srgbClr val="FF0000"/>
                </a:solidFill>
              </a:rPr>
              <a:t>65 лет </a:t>
            </a:r>
          </a:p>
          <a:p>
            <a:pPr algn="ctr"/>
            <a:r>
              <a:rPr lang="ru-RU" sz="2000" b="1" i="1" dirty="0" smtClean="0">
                <a:solidFill>
                  <a:srgbClr val="FF0000"/>
                </a:solidFill>
              </a:rPr>
              <a:t>со </a:t>
            </a:r>
            <a:r>
              <a:rPr lang="ru-RU" sz="2000" b="1" i="1" dirty="0">
                <a:solidFill>
                  <a:srgbClr val="FF0000"/>
                </a:solidFill>
              </a:rPr>
              <a:t>дня ввода в эксплуатацию широкоформатного кинотеатра «Россия</a:t>
            </a:r>
            <a:r>
              <a:rPr lang="ru-RU" sz="2000" b="1" i="1" dirty="0" smtClean="0">
                <a:solidFill>
                  <a:srgbClr val="FF0000"/>
                </a:solidFill>
              </a:rPr>
              <a:t>»</a:t>
            </a:r>
          </a:p>
          <a:p>
            <a:pPr algn="ctr"/>
            <a:r>
              <a:rPr lang="ru-RU" sz="2000" b="1" i="1" dirty="0" smtClean="0">
                <a:solidFill>
                  <a:srgbClr val="FF0000"/>
                </a:solidFill>
              </a:rPr>
              <a:t>(11 октября 1961 года)</a:t>
            </a:r>
          </a:p>
          <a:p>
            <a:pPr algn="ctr"/>
            <a:endParaRPr lang="ru-RU" sz="2600" b="1" dirty="0" smtClean="0">
              <a:solidFill>
                <a:schemeClr val="tx2"/>
              </a:solidFill>
            </a:endParaRPr>
          </a:p>
          <a:p>
            <a:pPr algn="ctr"/>
            <a:endParaRPr lang="ru-RU" sz="2600" dirty="0">
              <a:solidFill>
                <a:schemeClr val="tx2"/>
              </a:solidFill>
            </a:endParaRPr>
          </a:p>
          <a:p>
            <a:pPr algn="ctr"/>
            <a:r>
              <a:rPr lang="ru-RU" sz="2400" dirty="0"/>
              <a:t>(ныне муниципальное учреждение </a:t>
            </a:r>
            <a:endParaRPr lang="ru-RU" sz="2400" dirty="0" smtClean="0"/>
          </a:p>
          <a:p>
            <a:pPr algn="ctr"/>
            <a:r>
              <a:rPr lang="ru-RU" sz="2400" dirty="0" smtClean="0"/>
              <a:t>«</a:t>
            </a:r>
            <a:r>
              <a:rPr lang="ru-RU" sz="2400" dirty="0"/>
              <a:t>Кинотеатр «Россия») </a:t>
            </a:r>
            <a:endParaRPr lang="ru-RU" sz="2400" dirty="0" smtClean="0"/>
          </a:p>
          <a:p>
            <a:pPr algn="ctr"/>
            <a:r>
              <a:rPr lang="ru-RU" sz="2400" dirty="0" smtClean="0"/>
              <a:t>г</a:t>
            </a:r>
            <a:r>
              <a:rPr lang="ru-RU" sz="2400" dirty="0"/>
              <a:t>. </a:t>
            </a:r>
            <a:r>
              <a:rPr lang="ru-RU" sz="2400" dirty="0" smtClean="0"/>
              <a:t>Касли Челябинской области</a:t>
            </a:r>
          </a:p>
          <a:p>
            <a:pPr algn="ctr"/>
            <a:endParaRPr lang="ru-RU" sz="2600" dirty="0" smtClean="0">
              <a:solidFill>
                <a:schemeClr val="tx2"/>
              </a:solidFill>
            </a:endParaRPr>
          </a:p>
          <a:p>
            <a:pPr algn="ctr"/>
            <a:endParaRPr lang="ru-RU" sz="2600" dirty="0">
              <a:solidFill>
                <a:schemeClr val="tx2"/>
              </a:solidFill>
            </a:endParaRPr>
          </a:p>
          <a:p>
            <a:pPr algn="just"/>
            <a:r>
              <a:rPr lang="ru-RU" sz="1200" dirty="0" smtClean="0"/>
              <a:t>Основание: Решение </a:t>
            </a:r>
            <a:r>
              <a:rPr lang="ru-RU" sz="1200" dirty="0" err="1" smtClean="0"/>
              <a:t>Каслинского</a:t>
            </a:r>
            <a:r>
              <a:rPr lang="ru-RU" sz="1200" dirty="0" smtClean="0"/>
              <a:t> районного Совета депутатов трудящихся № 150 от 13.10.1961 г. «Об утверждении акта приемки государственной комиссией широкоэкранного кинотеатра «Россия»</a:t>
            </a:r>
          </a:p>
          <a:p>
            <a:pPr algn="just"/>
            <a:r>
              <a:rPr lang="ru-RU" sz="1200" dirty="0" smtClean="0"/>
              <a:t>(Ф. 48. Оп. 1. Д. 112. Л. 46)</a:t>
            </a:r>
          </a:p>
          <a:p>
            <a:pPr algn="ctr"/>
            <a:endParaRPr lang="ru-RU" sz="2600" dirty="0"/>
          </a:p>
          <a:p>
            <a:pPr algn="ctr"/>
            <a:endParaRPr lang="ru-RU" sz="2600" dirty="0" smtClean="0"/>
          </a:p>
          <a:p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5436096" y="273050"/>
            <a:ext cx="3528392" cy="6324302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4098" name="Picture 2" descr="C:\Documents and Settings\Admin\Рабочий стол\Знаменательные даты\Знаменательные даты 2021 г фото\МУЗЕЙ\Кинотеатр 'Россия'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508104" y="2492168"/>
            <a:ext cx="3240360" cy="2016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C:\Documents and Settings\Admin\Рабочий стол\Знаменательные даты\Знаменательные даты 2021 г фото\Россия КТ 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508104" y="4581128"/>
            <a:ext cx="3240360" cy="19041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:\Documents and Settings\Admin\Мои документы\Почетные граждане Сюжетные фото\Фото город Касли\Историческая 2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508104" y="291964"/>
            <a:ext cx="3240359" cy="20569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-930"/>
            <a:ext cx="481013" cy="585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02052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81013" y="283243"/>
            <a:ext cx="4955082" cy="6098085"/>
          </a:xfrm>
        </p:spPr>
        <p:txBody>
          <a:bodyPr>
            <a:noAutofit/>
          </a:bodyPr>
          <a:lstStyle/>
          <a:p>
            <a:pPr algn="ctr"/>
            <a:r>
              <a:rPr lang="ru-RU" sz="1600" b="1" i="1" dirty="0" smtClean="0">
                <a:solidFill>
                  <a:srgbClr val="FF0000"/>
                </a:solidFill>
              </a:rPr>
              <a:t>85 лет</a:t>
            </a:r>
          </a:p>
          <a:p>
            <a:pPr algn="ctr"/>
            <a:r>
              <a:rPr lang="ru-RU" sz="1600" b="1" i="1" dirty="0" smtClean="0">
                <a:solidFill>
                  <a:srgbClr val="FF0000"/>
                </a:solidFill>
              </a:rPr>
              <a:t> со дня образования</a:t>
            </a:r>
          </a:p>
          <a:p>
            <a:pPr algn="ctr"/>
            <a:r>
              <a:rPr lang="ru-RU" sz="1600" b="1" i="1" dirty="0">
                <a:solidFill>
                  <a:srgbClr val="FF0000"/>
                </a:solidFill>
              </a:rPr>
              <a:t>Каслинского радиозавода, почтовый ящик № </a:t>
            </a:r>
            <a:r>
              <a:rPr lang="ru-RU" sz="1600" b="1" i="1" dirty="0" smtClean="0">
                <a:solidFill>
                  <a:srgbClr val="FF0000"/>
                </a:solidFill>
              </a:rPr>
              <a:t>193</a:t>
            </a:r>
            <a:endParaRPr lang="ru-RU" sz="1600" b="1" i="1" dirty="0">
              <a:solidFill>
                <a:srgbClr val="FF0000"/>
              </a:solidFill>
            </a:endParaRPr>
          </a:p>
          <a:p>
            <a:pPr algn="ctr"/>
            <a:r>
              <a:rPr lang="ru-RU" sz="1600" b="1" i="1" dirty="0">
                <a:solidFill>
                  <a:srgbClr val="FF0000"/>
                </a:solidFill>
              </a:rPr>
              <a:t>(октябрь 1941 года)</a:t>
            </a:r>
          </a:p>
          <a:p>
            <a:pPr algn="ctr"/>
            <a:endParaRPr lang="ru-RU" sz="1600" dirty="0" smtClean="0">
              <a:solidFill>
                <a:schemeClr val="tx2"/>
              </a:solidFill>
            </a:endParaRPr>
          </a:p>
          <a:p>
            <a:pPr algn="just"/>
            <a:r>
              <a:rPr lang="ru-RU" sz="1200" dirty="0" smtClean="0"/>
              <a:t>Это </a:t>
            </a:r>
            <a:r>
              <a:rPr lang="ru-RU" sz="1200" dirty="0"/>
              <a:t>наименование получил Харьковский радиозавод № 193, который в октябре 1941 года был эвакуирован в поселок Касли </a:t>
            </a:r>
            <a:r>
              <a:rPr lang="ru-RU" sz="1200" dirty="0" err="1"/>
              <a:t>Уфалейского</a:t>
            </a:r>
            <a:r>
              <a:rPr lang="ru-RU" sz="1200" dirty="0"/>
              <a:t> района. В декабре 1941 года завод выпустил первую партию уникальной радиотехники для действующих частей Красной Армии и Военно-Морского флота (полевые коротковолновые пеленгаторы, приемно-передающие радиостанции, передвижные </a:t>
            </a:r>
            <a:r>
              <a:rPr lang="ru-RU" sz="1200" dirty="0" err="1"/>
              <a:t>пеленгационные</a:t>
            </a:r>
            <a:r>
              <a:rPr lang="ru-RU" sz="1200" dirty="0"/>
              <a:t> пункты). С декабря 1944 года и до окончания войны завод удерживал переходящее Красное знамя ВЦСПС и Наркомата электропромышленности СССР. В послевоенные годы завод продолжал выпуск спецтехники для Советской Армии. В начале 70-х годов начался выпуск изделий охранно-пожарной сигнализации и продукции производственно-технического </a:t>
            </a:r>
            <a:r>
              <a:rPr lang="ru-RU" sz="1200" dirty="0" smtClean="0"/>
              <a:t>назначения</a:t>
            </a:r>
          </a:p>
          <a:p>
            <a:pPr algn="ctr"/>
            <a:endParaRPr lang="ru-RU" sz="1200" dirty="0" smtClean="0"/>
          </a:p>
          <a:p>
            <a:pPr algn="ctr"/>
            <a:r>
              <a:rPr lang="ru-RU" sz="1200" dirty="0" smtClean="0"/>
              <a:t> </a:t>
            </a:r>
            <a:r>
              <a:rPr lang="ru-RU" sz="1200" dirty="0"/>
              <a:t>(ныне </a:t>
            </a:r>
            <a:r>
              <a:rPr lang="ru-RU" sz="1200" dirty="0" smtClean="0"/>
              <a:t>акционерное общество  </a:t>
            </a:r>
            <a:r>
              <a:rPr lang="ru-RU" sz="1200" dirty="0"/>
              <a:t>«Радий</a:t>
            </a:r>
            <a:r>
              <a:rPr lang="ru-RU" sz="1200" dirty="0" smtClean="0"/>
              <a:t>»)</a:t>
            </a:r>
          </a:p>
          <a:p>
            <a:pPr algn="ctr"/>
            <a:r>
              <a:rPr lang="ru-RU" sz="1200" dirty="0" smtClean="0"/>
              <a:t>г. Касли Челябинской области</a:t>
            </a:r>
          </a:p>
          <a:p>
            <a:pPr algn="ctr"/>
            <a:endParaRPr lang="ru-RU" sz="1600" dirty="0" smtClean="0"/>
          </a:p>
          <a:p>
            <a:pPr algn="ctr"/>
            <a:endParaRPr lang="ru-RU" sz="1600" dirty="0"/>
          </a:p>
          <a:p>
            <a:pPr algn="ctr"/>
            <a:endParaRPr lang="ru-RU" sz="1600" dirty="0" smtClean="0"/>
          </a:p>
          <a:p>
            <a:pPr algn="ctr"/>
            <a:endParaRPr lang="ru-RU" sz="1600" dirty="0" smtClean="0"/>
          </a:p>
          <a:p>
            <a:r>
              <a:rPr lang="ru-RU" sz="1200" dirty="0" smtClean="0"/>
              <a:t>Основание: историческая справка АО «Радий»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5436096" y="273050"/>
            <a:ext cx="3600400" cy="6324302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5125" name="Picture 5" descr="C:\Documents and Settings\Admin\Рабочий стол\Знаменательные даты\Знаменательные даты 2021 г фото\Радий . jpeg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436096" y="278902"/>
            <a:ext cx="3384376" cy="29340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 descr="C:\Documents and Settings\Admin\Рабочий стол\Знаменательные даты\Знаменательные даты 2021 г фото\Радий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20974534">
            <a:off x="5436094" y="3084826"/>
            <a:ext cx="1933520" cy="14501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C:\Documents and Settings\Admin\Рабочий стол\Знаменательные даты\Знаменательные даты 2021 г фото\Радий 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20494422">
            <a:off x="5796136" y="4970384"/>
            <a:ext cx="1978023" cy="15662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C:\Documents and Settings\Admin\Рабочий стол\Знаменательные даты\Знаменательные даты 2021 г фото\Радий   .jp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791612">
            <a:off x="6739737" y="3913068"/>
            <a:ext cx="2092946" cy="15697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-13992"/>
            <a:ext cx="481013" cy="585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40676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395535" y="332656"/>
            <a:ext cx="4392489" cy="6120680"/>
          </a:xfrm>
        </p:spPr>
        <p:txBody>
          <a:bodyPr>
            <a:normAutofit/>
          </a:bodyPr>
          <a:lstStyle/>
          <a:p>
            <a:pPr algn="ctr"/>
            <a:r>
              <a:rPr lang="ru-RU" sz="1800" b="1" i="1" dirty="0" smtClean="0">
                <a:solidFill>
                  <a:srgbClr val="FF0000"/>
                </a:solidFill>
              </a:rPr>
              <a:t>115 лет</a:t>
            </a:r>
          </a:p>
          <a:p>
            <a:pPr algn="ctr"/>
            <a:r>
              <a:rPr lang="ru-RU" sz="1800" b="1" i="1" dirty="0" smtClean="0">
                <a:solidFill>
                  <a:srgbClr val="FF0000"/>
                </a:solidFill>
              </a:rPr>
              <a:t> со дня рождения </a:t>
            </a:r>
          </a:p>
          <a:p>
            <a:pPr algn="ctr"/>
            <a:r>
              <a:rPr lang="ru-RU" sz="1800" b="1" i="1" dirty="0" err="1">
                <a:solidFill>
                  <a:srgbClr val="FF0000"/>
                </a:solidFill>
              </a:rPr>
              <a:t>Мозжерина</a:t>
            </a:r>
            <a:r>
              <a:rPr lang="ru-RU" sz="1800" b="1" i="1" dirty="0">
                <a:solidFill>
                  <a:srgbClr val="FF0000"/>
                </a:solidFill>
              </a:rPr>
              <a:t> Степана </a:t>
            </a:r>
            <a:r>
              <a:rPr lang="ru-RU" sz="1800" b="1" i="1" dirty="0" smtClean="0">
                <a:solidFill>
                  <a:srgbClr val="FF0000"/>
                </a:solidFill>
              </a:rPr>
              <a:t>Федоровича</a:t>
            </a:r>
          </a:p>
          <a:p>
            <a:pPr algn="ctr"/>
            <a:r>
              <a:rPr lang="ru-RU" sz="1800" b="1" i="1" dirty="0">
                <a:solidFill>
                  <a:srgbClr val="FF0000"/>
                </a:solidFill>
              </a:rPr>
              <a:t>(</a:t>
            </a:r>
            <a:r>
              <a:rPr lang="ru-RU" sz="1800" b="1" i="1" dirty="0" smtClean="0">
                <a:solidFill>
                  <a:srgbClr val="FF0000"/>
                </a:solidFill>
              </a:rPr>
              <a:t>28.12.1911-15.02.1945)</a:t>
            </a:r>
          </a:p>
          <a:p>
            <a:pPr algn="ctr"/>
            <a:endParaRPr lang="ru-RU" sz="1800" dirty="0" smtClean="0"/>
          </a:p>
          <a:p>
            <a:pPr algn="just"/>
            <a:r>
              <a:rPr lang="ru-RU" sz="1600" dirty="0" smtClean="0"/>
              <a:t>Уроженец </a:t>
            </a:r>
            <a:r>
              <a:rPr lang="ru-RU" sz="1600" dirty="0"/>
              <a:t>с. </a:t>
            </a:r>
            <a:r>
              <a:rPr lang="ru-RU" sz="1600" dirty="0" err="1"/>
              <a:t>Шаблиш</a:t>
            </a:r>
            <a:r>
              <a:rPr lang="ru-RU" sz="1600" dirty="0"/>
              <a:t> </a:t>
            </a:r>
            <a:r>
              <a:rPr lang="ru-RU" sz="1600" dirty="0" err="1"/>
              <a:t>Багарякского</a:t>
            </a:r>
            <a:r>
              <a:rPr lang="ru-RU" sz="1600" dirty="0"/>
              <a:t> (ныне Каслинского) района, </a:t>
            </a:r>
            <a:r>
              <a:rPr lang="ru-RU" sz="1600" dirty="0" smtClean="0"/>
              <a:t>участник </a:t>
            </a:r>
            <a:r>
              <a:rPr lang="ru-RU" sz="1600" dirty="0"/>
              <a:t>Великой Отечественной войны 1941-1945 г.г., </a:t>
            </a:r>
            <a:r>
              <a:rPr lang="ru-RU" sz="1600" dirty="0" smtClean="0"/>
              <a:t>Герой </a:t>
            </a:r>
            <a:r>
              <a:rPr lang="ru-RU" sz="1600" dirty="0"/>
              <a:t>Советского Союза (1945</a:t>
            </a:r>
            <a:r>
              <a:rPr lang="ru-RU" sz="1600" dirty="0" smtClean="0"/>
              <a:t>). </a:t>
            </a:r>
            <a:r>
              <a:rPr lang="ru-RU" sz="1600" dirty="0"/>
              <a:t>В 1941 году добровольцем ушел на фронт, окончил курсы командного состава. Командир взвода 996 стрелкового </a:t>
            </a:r>
            <a:r>
              <a:rPr lang="ru-RU" sz="1600" dirty="0" smtClean="0"/>
              <a:t>полка 286 </a:t>
            </a:r>
            <a:r>
              <a:rPr lang="ru-RU" sz="1600" dirty="0"/>
              <a:t>стрелковой дивизии 59 </a:t>
            </a:r>
            <a:r>
              <a:rPr lang="ru-RU" sz="1600" dirty="0" smtClean="0"/>
              <a:t>армии 1 Украинского </a:t>
            </a:r>
            <a:r>
              <a:rPr lang="ru-RU" sz="1600" dirty="0"/>
              <a:t>фронта</a:t>
            </a:r>
            <a:r>
              <a:rPr lang="ru-RU" sz="1600" dirty="0" smtClean="0"/>
              <a:t>.</a:t>
            </a:r>
          </a:p>
          <a:p>
            <a:pPr algn="just"/>
            <a:r>
              <a:rPr lang="ru-RU" sz="1600" dirty="0" smtClean="0"/>
              <a:t>Награжден </a:t>
            </a:r>
            <a:r>
              <a:rPr lang="ru-RU" sz="1600" dirty="0"/>
              <a:t>орденами Ленина, Отечественной войны II степени, К</a:t>
            </a:r>
            <a:r>
              <a:rPr lang="ru-RU" sz="1600" dirty="0" smtClean="0"/>
              <a:t>расной Звезды, медалями.</a:t>
            </a:r>
          </a:p>
          <a:p>
            <a:pPr algn="just"/>
            <a:endParaRPr lang="ru-RU" sz="1600" dirty="0"/>
          </a:p>
          <a:p>
            <a:pPr algn="just"/>
            <a:endParaRPr lang="ru-RU" sz="1200" dirty="0" smtClean="0"/>
          </a:p>
          <a:p>
            <a:pPr algn="just"/>
            <a:endParaRPr lang="ru-RU" sz="1200" dirty="0"/>
          </a:p>
          <a:p>
            <a:pPr algn="just"/>
            <a:r>
              <a:rPr lang="ru-RU" sz="1200" dirty="0" err="1" smtClean="0"/>
              <a:t>Основание:Сведения</a:t>
            </a:r>
            <a:r>
              <a:rPr lang="ru-RU" sz="1200" dirty="0" smtClean="0"/>
              <a:t> МУ «</a:t>
            </a:r>
            <a:r>
              <a:rPr lang="ru-RU" sz="1200" dirty="0" err="1" smtClean="0"/>
              <a:t>Каслинский</a:t>
            </a:r>
            <a:r>
              <a:rPr lang="ru-RU" sz="1200" dirty="0" smtClean="0"/>
              <a:t> историко-художественный музей» г. Касли (ведомственный архив, Ф. 3. Оп. 8. Д. 5)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4932040" y="273050"/>
            <a:ext cx="3888432" cy="6180286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10242" name="Picture 2" descr="C:\Documents and Settings\Admin\Рабочий стол\Знаменательные даты\Знаменательные даты 2021 г фото\МУЗЕЙ\Мозжерин Степан Федорович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860031" y="404664"/>
            <a:ext cx="4131637" cy="60486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749" y="0"/>
            <a:ext cx="481013" cy="585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26036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323528" y="260648"/>
            <a:ext cx="4464496" cy="5865515"/>
          </a:xfrm>
        </p:spPr>
        <p:txBody>
          <a:bodyPr>
            <a:normAutofit fontScale="92500" lnSpcReduction="10000"/>
          </a:bodyPr>
          <a:lstStyle/>
          <a:p>
            <a:pPr algn="ctr"/>
            <a:r>
              <a:rPr lang="ru-RU" sz="2200" b="1" i="1" dirty="0" smtClean="0">
                <a:solidFill>
                  <a:srgbClr val="FF0000"/>
                </a:solidFill>
              </a:rPr>
              <a:t>145 лет </a:t>
            </a:r>
          </a:p>
          <a:p>
            <a:pPr algn="ctr"/>
            <a:r>
              <a:rPr lang="ru-RU" sz="2200" b="1" i="1" dirty="0" smtClean="0">
                <a:solidFill>
                  <a:srgbClr val="FF0000"/>
                </a:solidFill>
              </a:rPr>
              <a:t>со дня основания  </a:t>
            </a:r>
          </a:p>
          <a:p>
            <a:pPr algn="ctr"/>
            <a:r>
              <a:rPr lang="ru-RU" sz="2200" b="1" i="1" dirty="0" err="1" smtClean="0">
                <a:solidFill>
                  <a:srgbClr val="FF0000"/>
                </a:solidFill>
              </a:rPr>
              <a:t>Багарякской</a:t>
            </a:r>
            <a:r>
              <a:rPr lang="ru-RU" sz="2200" b="1" i="1" dirty="0" smtClean="0">
                <a:solidFill>
                  <a:srgbClr val="FF0000"/>
                </a:solidFill>
              </a:rPr>
              <a:t> сельской библиотеки</a:t>
            </a:r>
          </a:p>
          <a:p>
            <a:pPr algn="ctr"/>
            <a:r>
              <a:rPr lang="ru-RU" sz="2200" b="1" i="1" dirty="0" smtClean="0">
                <a:solidFill>
                  <a:srgbClr val="FF0000"/>
                </a:solidFill>
              </a:rPr>
              <a:t>(декабрь 1881 года)</a:t>
            </a:r>
          </a:p>
          <a:p>
            <a:pPr algn="ctr"/>
            <a:endParaRPr lang="ru-RU" sz="2200" dirty="0" smtClean="0">
              <a:solidFill>
                <a:schemeClr val="tx2"/>
              </a:solidFill>
            </a:endParaRPr>
          </a:p>
          <a:p>
            <a:pPr algn="ctr"/>
            <a:r>
              <a:rPr lang="ru-RU" sz="2000" dirty="0" smtClean="0">
                <a:solidFill>
                  <a:schemeClr val="tx2"/>
                </a:solidFill>
              </a:rPr>
              <a:t> </a:t>
            </a:r>
            <a:endParaRPr lang="ru-RU" sz="2000" dirty="0">
              <a:solidFill>
                <a:schemeClr val="tx2"/>
              </a:solidFill>
            </a:endParaRPr>
          </a:p>
          <a:p>
            <a:pPr algn="ctr"/>
            <a:r>
              <a:rPr lang="ru-RU" sz="1800" dirty="0"/>
              <a:t>(ныне </a:t>
            </a:r>
            <a:r>
              <a:rPr lang="ru-RU" sz="1800" dirty="0" err="1"/>
              <a:t>Багарякская</a:t>
            </a:r>
            <a:r>
              <a:rPr lang="ru-RU" sz="1800" dirty="0"/>
              <a:t> сельская библиотека муниципального учреждения культуры «</a:t>
            </a:r>
            <a:r>
              <a:rPr lang="ru-RU" sz="1800" dirty="0" err="1"/>
              <a:t>Межпоселенческая</a:t>
            </a:r>
            <a:r>
              <a:rPr lang="ru-RU" sz="1800" dirty="0"/>
              <a:t> центральная библиотека Каслинского муниципального </a:t>
            </a:r>
            <a:r>
              <a:rPr lang="ru-RU" sz="1800" dirty="0" smtClean="0"/>
              <a:t>округа»)</a:t>
            </a:r>
          </a:p>
          <a:p>
            <a:pPr algn="ctr"/>
            <a:r>
              <a:rPr lang="ru-RU" sz="1800" dirty="0" smtClean="0"/>
              <a:t>с. Багаряк Каслинского района </a:t>
            </a:r>
          </a:p>
          <a:p>
            <a:pPr algn="ctr"/>
            <a:r>
              <a:rPr lang="ru-RU" sz="1800" dirty="0" smtClean="0"/>
              <a:t>Челябинской области</a:t>
            </a:r>
          </a:p>
          <a:p>
            <a:pPr algn="ctr"/>
            <a:endParaRPr lang="ru-RU" dirty="0"/>
          </a:p>
          <a:p>
            <a:pPr algn="ctr"/>
            <a:endParaRPr lang="ru-RU" dirty="0" smtClean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r>
              <a:rPr lang="ru-RU" dirty="0" smtClean="0"/>
              <a:t>Основание: историческая справка по данным ленинградского краеведа Г.В. Алексеева</a:t>
            </a:r>
          </a:p>
          <a:p>
            <a:pPr algn="ctr"/>
            <a:endParaRPr lang="ru-RU" dirty="0">
              <a:solidFill>
                <a:schemeClr val="tx2"/>
              </a:solidFill>
            </a:endParaRPr>
          </a:p>
          <a:p>
            <a:pPr algn="ctr"/>
            <a:endParaRPr lang="ru-RU" dirty="0" smtClean="0">
              <a:solidFill>
                <a:schemeClr val="tx2"/>
              </a:solidFill>
            </a:endParaRPr>
          </a:p>
          <a:p>
            <a:pPr algn="ctr"/>
            <a:endParaRPr lang="ru-RU" dirty="0"/>
          </a:p>
          <a:p>
            <a:pPr algn="ctr"/>
            <a:endParaRPr lang="ru-RU" dirty="0" smtClean="0"/>
          </a:p>
          <a:p>
            <a:pPr algn="ctr"/>
            <a:endParaRPr lang="ru-RU" dirty="0"/>
          </a:p>
          <a:p>
            <a:pPr algn="ctr"/>
            <a:endParaRPr lang="ru-RU" dirty="0" smtClean="0"/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4860032" y="273050"/>
            <a:ext cx="3826768" cy="5853113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81013" cy="585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 descr="C:\Documents and Settings\Admin\Рабочий стол\Знаменательные даты\Знаменательные даты 2021 г фото\Багарякская библиотека\IMG-20201230-WA0007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860032" y="292893"/>
            <a:ext cx="3816424" cy="2403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Documents and Settings\Admin\Рабочий стол\Знаменательные даты\Знаменательные даты 2021 г фото\Багарякская библиотека\IMG-20201230-WA0008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20425430">
            <a:off x="4794982" y="2207922"/>
            <a:ext cx="3215112" cy="24348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Documents and Settings\Admin\Рабочий стол\Знаменательные даты\Знаменательные даты 2021 г фото\Багарякская библиотека\IMG-20201230-WA0006.jp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804999">
            <a:off x="6443253" y="3634359"/>
            <a:ext cx="2087969" cy="27024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89451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323528" y="260648"/>
            <a:ext cx="4536504" cy="6048671"/>
          </a:xfrm>
        </p:spPr>
        <p:txBody>
          <a:bodyPr>
            <a:normAutofit lnSpcReduction="10000"/>
          </a:bodyPr>
          <a:lstStyle/>
          <a:p>
            <a:pPr algn="ctr"/>
            <a:r>
              <a:rPr lang="ru-RU" sz="2000" b="1" i="1" dirty="0" smtClean="0">
                <a:solidFill>
                  <a:srgbClr val="FF0000"/>
                </a:solidFill>
              </a:rPr>
              <a:t>130 лет </a:t>
            </a:r>
          </a:p>
          <a:p>
            <a:pPr algn="ctr"/>
            <a:r>
              <a:rPr lang="ru-RU" sz="2000" b="1" i="1" dirty="0" smtClean="0">
                <a:solidFill>
                  <a:srgbClr val="FF0000"/>
                </a:solidFill>
              </a:rPr>
              <a:t>назад (1896 год)</a:t>
            </a:r>
          </a:p>
          <a:p>
            <a:pPr algn="ctr"/>
            <a:endParaRPr lang="ru-RU" sz="2000" b="1" i="1" dirty="0" smtClean="0">
              <a:solidFill>
                <a:srgbClr val="FF0000"/>
              </a:solidFill>
            </a:endParaRPr>
          </a:p>
          <a:p>
            <a:pPr algn="ctr"/>
            <a:r>
              <a:rPr lang="ru-RU" sz="1800" b="1" dirty="0" err="1" smtClean="0"/>
              <a:t>Каслинский</a:t>
            </a:r>
            <a:r>
              <a:rPr lang="ru-RU" sz="1800" b="1" dirty="0" smtClean="0"/>
              <a:t> </a:t>
            </a:r>
            <a:r>
              <a:rPr lang="ru-RU" sz="1800" b="1" dirty="0"/>
              <a:t>чугунолитейный и железоделательный завод на Всероссийской художественно-промышленной выставке в Нижнем Новгороде получил высшую награду – </a:t>
            </a:r>
            <a:endParaRPr lang="ru-RU" sz="1800" b="1" dirty="0" smtClean="0"/>
          </a:p>
          <a:p>
            <a:pPr algn="ctr"/>
            <a:r>
              <a:rPr lang="ru-RU" sz="1800" b="1" dirty="0" smtClean="0"/>
              <a:t>«</a:t>
            </a:r>
            <a:r>
              <a:rPr lang="ru-RU" sz="1800" b="1" dirty="0"/>
              <a:t>Золотая медаль» и право отливать на своих изделиях государственный </a:t>
            </a:r>
            <a:r>
              <a:rPr lang="ru-RU" sz="1800" b="1" dirty="0" smtClean="0"/>
              <a:t>герб</a:t>
            </a:r>
          </a:p>
          <a:p>
            <a:endParaRPr lang="ru-RU" sz="1800" b="1" dirty="0" smtClean="0"/>
          </a:p>
          <a:p>
            <a:endParaRPr lang="ru-RU" sz="2400" dirty="0" smtClean="0"/>
          </a:p>
          <a:p>
            <a:endParaRPr lang="ru-RU" sz="2400" dirty="0" smtClean="0"/>
          </a:p>
          <a:p>
            <a:endParaRPr lang="ru-RU" sz="2400" dirty="0"/>
          </a:p>
          <a:p>
            <a:endParaRPr lang="ru-RU" sz="2400" dirty="0" smtClean="0"/>
          </a:p>
          <a:p>
            <a:endParaRPr lang="ru-RU" sz="2400" dirty="0"/>
          </a:p>
          <a:p>
            <a:endParaRPr lang="ru-RU" dirty="0" smtClean="0"/>
          </a:p>
          <a:p>
            <a:endParaRPr lang="ru-RU" dirty="0"/>
          </a:p>
          <a:p>
            <a:r>
              <a:rPr lang="ru-RU" dirty="0" smtClean="0"/>
              <a:t>Основание: Сведения МУ «</a:t>
            </a:r>
            <a:r>
              <a:rPr lang="ru-RU" dirty="0" err="1" smtClean="0"/>
              <a:t>Каслинский</a:t>
            </a:r>
            <a:r>
              <a:rPr lang="ru-RU" dirty="0" smtClean="0"/>
              <a:t> историко-художественный музей» </a:t>
            </a:r>
            <a:r>
              <a:rPr lang="ru-RU" dirty="0" err="1" smtClean="0"/>
              <a:t>г.Касли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5220072" y="273050"/>
            <a:ext cx="3466728" cy="5853113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11266" name="Picture 2" descr="C:\Documents and Settings\Admin\Рабочий стол\Знаменательные даты\Знаменательные даты 2021 г фото\Касли завод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76273" y="251198"/>
            <a:ext cx="2608095" cy="22416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9" name="Picture 5" descr="C:\Documents and Settings\Admin\Рабочий стол\Знаменательные даты\Знаменательные даты 2021 г фото\Касли Россия.jpe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76273" y="4392435"/>
            <a:ext cx="3472191" cy="21329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7" name="Picture 3" descr="C:\Documents and Settings\Admin\Рабочий стол\Знаменательные даты\Знаменательные даты 2021 г фото\Касли конь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20704951">
            <a:off x="5646255" y="2133654"/>
            <a:ext cx="2736304" cy="2233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746" name="Picture 2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81013" cy="585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020777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404664"/>
            <a:ext cx="8012360" cy="1152128"/>
          </a:xfrm>
        </p:spPr>
        <p:txBody>
          <a:bodyPr/>
          <a:lstStyle/>
          <a:p>
            <a:pPr algn="ctr"/>
            <a:r>
              <a:rPr lang="ru-RU" sz="2400" b="0" dirty="0" smtClean="0">
                <a:solidFill>
                  <a:schemeClr val="tx1"/>
                </a:solidFill>
              </a:rPr>
              <a:t>Архивный отдел администрации Каслинского муниципального округа</a:t>
            </a:r>
            <a:endParaRPr lang="ru-RU" sz="2400" b="0" dirty="0">
              <a:solidFill>
                <a:schemeClr val="tx1"/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5536" y="2507786"/>
            <a:ext cx="8352927" cy="3801534"/>
          </a:xfrm>
        </p:spPr>
        <p:txBody>
          <a:bodyPr>
            <a:normAutofit/>
          </a:bodyPr>
          <a:lstStyle/>
          <a:p>
            <a:r>
              <a:rPr lang="ru-RU" sz="1600" i="1" dirty="0" smtClean="0">
                <a:solidFill>
                  <a:schemeClr val="tx1"/>
                </a:solidFill>
              </a:rPr>
              <a:t>Начальник архивного отдела:                   Суслова Лилия Григорьевна</a:t>
            </a:r>
          </a:p>
          <a:p>
            <a:endParaRPr lang="ru-RU" sz="1600" i="1" dirty="0">
              <a:solidFill>
                <a:schemeClr val="tx1"/>
              </a:solidFill>
            </a:endParaRPr>
          </a:p>
          <a:p>
            <a:r>
              <a:rPr lang="ru-RU" sz="1600" i="1" dirty="0" smtClean="0">
                <a:solidFill>
                  <a:schemeClr val="tx1"/>
                </a:solidFill>
              </a:rPr>
              <a:t>Составитель:                                              Казакова Клавдия Николаевна</a:t>
            </a:r>
          </a:p>
          <a:p>
            <a:endParaRPr lang="ru-RU" i="1" dirty="0">
              <a:solidFill>
                <a:schemeClr val="tx1"/>
              </a:solidFill>
            </a:endParaRPr>
          </a:p>
          <a:p>
            <a:endParaRPr lang="ru-RU" dirty="0" smtClean="0">
              <a:solidFill>
                <a:schemeClr val="tx1"/>
              </a:solidFill>
            </a:endParaRPr>
          </a:p>
          <a:p>
            <a:endParaRPr lang="ru-RU" dirty="0">
              <a:solidFill>
                <a:schemeClr val="tx1"/>
              </a:solidFill>
            </a:endParaRPr>
          </a:p>
          <a:p>
            <a:endParaRPr lang="ru-RU" dirty="0" smtClean="0">
              <a:solidFill>
                <a:schemeClr val="tx1"/>
              </a:solidFill>
            </a:endParaRPr>
          </a:p>
          <a:p>
            <a:endParaRPr lang="ru-RU" dirty="0">
              <a:solidFill>
                <a:schemeClr val="tx1"/>
              </a:solidFill>
            </a:endParaRPr>
          </a:p>
          <a:p>
            <a:endParaRPr lang="ru-RU" dirty="0" smtClean="0">
              <a:solidFill>
                <a:schemeClr val="tx1"/>
              </a:solidFill>
            </a:endParaRPr>
          </a:p>
          <a:p>
            <a:endParaRPr lang="ru-RU" dirty="0" smtClean="0">
              <a:solidFill>
                <a:schemeClr val="tx1"/>
              </a:solidFill>
            </a:endParaRPr>
          </a:p>
          <a:p>
            <a:pPr algn="ctr"/>
            <a:r>
              <a:rPr lang="ru-RU" dirty="0" smtClean="0">
                <a:solidFill>
                  <a:schemeClr val="tx1"/>
                </a:solidFill>
              </a:rPr>
              <a:t>2026</a:t>
            </a:r>
          </a:p>
          <a:p>
            <a:endParaRPr lang="ru-RU" dirty="0"/>
          </a:p>
        </p:txBody>
      </p:sp>
      <p:pic>
        <p:nvPicPr>
          <p:cNvPr id="32770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81013" cy="585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84521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спект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Аспект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2257</TotalTime>
  <Words>1776</Words>
  <Application>Microsoft Office PowerPoint</Application>
  <PresentationFormat>Экран (4:3)</PresentationFormat>
  <Paragraphs>347</Paragraphs>
  <Slides>20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Аспект</vt:lpstr>
      <vt:lpstr>     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Архивный отдел администрации Каслинского муниципального округа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Знаменательные и памятные даты Каслинского муниципального района на 2021 год</dc:title>
  <dc:creator>Начальник</dc:creator>
  <cp:lastModifiedBy>Начальник</cp:lastModifiedBy>
  <cp:revision>245</cp:revision>
  <cp:lastPrinted>2020-12-30T06:41:22Z</cp:lastPrinted>
  <dcterms:modified xsi:type="dcterms:W3CDTF">2026-04-07T06:24:00Z</dcterms:modified>
</cp:coreProperties>
</file>