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60" r:id="rId3"/>
    <p:sldId id="316" r:id="rId4"/>
    <p:sldId id="261" r:id="rId5"/>
    <p:sldId id="310" r:id="rId6"/>
    <p:sldId id="311" r:id="rId7"/>
    <p:sldId id="312" r:id="rId8"/>
    <p:sldId id="286" r:id="rId9"/>
    <p:sldId id="291" r:id="rId10"/>
    <p:sldId id="313" r:id="rId11"/>
    <p:sldId id="292" r:id="rId12"/>
    <p:sldId id="267" r:id="rId13"/>
    <p:sldId id="290" r:id="rId14"/>
    <p:sldId id="314" r:id="rId15"/>
    <p:sldId id="288" r:id="rId16"/>
    <p:sldId id="315" r:id="rId17"/>
    <p:sldId id="289" r:id="rId18"/>
  </p:sldIdLst>
  <p:sldSz cx="9144000" cy="6858000" type="screen4x3"/>
  <p:notesSz cx="6815138" cy="99425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8" autoAdjust="0"/>
    <p:restoredTop sz="94542" autoAdjust="0"/>
  </p:normalViewPr>
  <p:slideViewPr>
    <p:cSldViewPr>
      <p:cViewPr>
        <p:scale>
          <a:sx n="80" d="100"/>
          <a:sy n="80" d="100"/>
        </p:scale>
        <p:origin x="-1018" y="-1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275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60800" y="0"/>
            <a:ext cx="2952750" cy="496888"/>
          </a:xfrm>
          <a:prstGeom prst="rect">
            <a:avLst/>
          </a:prstGeom>
        </p:spPr>
        <p:txBody>
          <a:bodyPr vert="horz" lIns="91440" tIns="45720" rIns="91440" bIns="45720" rtlCol="0"/>
          <a:lstStyle>
            <a:lvl1pPr algn="r">
              <a:defRPr sz="1200"/>
            </a:lvl1pPr>
          </a:lstStyle>
          <a:p>
            <a:fld id="{51D23FBC-B541-4110-AB41-A72C9C913699}" type="datetimeFigureOut">
              <a:rPr lang="ru-RU" smtClean="0"/>
              <a:t>12.01.2024</a:t>
            </a:fld>
            <a:endParaRPr lang="ru-RU"/>
          </a:p>
        </p:txBody>
      </p:sp>
      <p:sp>
        <p:nvSpPr>
          <p:cNvPr id="4" name="Образ слайда 3"/>
          <p:cNvSpPr>
            <a:spLocks noGrp="1" noRot="1" noChangeAspect="1"/>
          </p:cNvSpPr>
          <p:nvPr>
            <p:ph type="sldImg" idx="2"/>
          </p:nvPr>
        </p:nvSpPr>
        <p:spPr>
          <a:xfrm>
            <a:off x="923925" y="746125"/>
            <a:ext cx="4968875" cy="37274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1038" y="4722813"/>
            <a:ext cx="5453062" cy="4473575"/>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4038"/>
            <a:ext cx="2952750" cy="4968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60800" y="9444038"/>
            <a:ext cx="2952750" cy="496887"/>
          </a:xfrm>
          <a:prstGeom prst="rect">
            <a:avLst/>
          </a:prstGeom>
        </p:spPr>
        <p:txBody>
          <a:bodyPr vert="horz" lIns="91440" tIns="45720" rIns="91440" bIns="45720" rtlCol="0" anchor="b"/>
          <a:lstStyle>
            <a:lvl1pPr algn="r">
              <a:defRPr sz="1200"/>
            </a:lvl1pPr>
          </a:lstStyle>
          <a:p>
            <a:fld id="{3C0FF0B7-56C4-4F6E-80F2-BE391D4AF83C}" type="slidenum">
              <a:rPr lang="ru-RU" smtClean="0"/>
              <a:t>‹#›</a:t>
            </a:fld>
            <a:endParaRPr lang="ru-RU"/>
          </a:p>
        </p:txBody>
      </p:sp>
    </p:spTree>
    <p:extLst>
      <p:ext uri="{BB962C8B-B14F-4D97-AF65-F5344CB8AC3E}">
        <p14:creationId xmlns:p14="http://schemas.microsoft.com/office/powerpoint/2010/main" val="387377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0FF0B7-56C4-4F6E-80F2-BE391D4AF83C}" type="slidenum">
              <a:rPr lang="ru-RU" smtClean="0"/>
              <a:t>3</a:t>
            </a:fld>
            <a:endParaRPr lang="ru-RU"/>
          </a:p>
        </p:txBody>
      </p:sp>
    </p:spTree>
    <p:extLst>
      <p:ext uri="{BB962C8B-B14F-4D97-AF65-F5344CB8AC3E}">
        <p14:creationId xmlns:p14="http://schemas.microsoft.com/office/powerpoint/2010/main" val="2851437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t>12.01.2024</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B19B0651-EE4F-4900-A07F-96A6BFA9D0F0}"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12.01.2024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12.01.2024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12.01.2024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12.01.2024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12.01.2024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12.01.2024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12.01.2024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12.01.2024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12.01.2024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12.01.2024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4C71EC6-210F-42DE-9C53-41977AD35B3D}" type="datetimeFigureOut">
              <a:rPr lang="ru-RU" smtClean="0"/>
              <a:t>12.01.2024</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196753"/>
            <a:ext cx="8712968" cy="2403698"/>
          </a:xfrm>
        </p:spPr>
        <p:txBody>
          <a:bodyPr>
            <a:normAutofit fontScale="90000"/>
          </a:bodyPr>
          <a:lstStyle/>
          <a:p>
            <a:r>
              <a:rPr lang="ru-RU" dirty="0" smtClean="0"/>
              <a:t/>
            </a:r>
            <a:br>
              <a:rPr lang="ru-RU" dirty="0" smtClean="0"/>
            </a:br>
            <a:r>
              <a:rPr lang="ru-RU" dirty="0"/>
              <a:t/>
            </a:r>
            <a:br>
              <a:rPr lang="ru-RU" dirty="0"/>
            </a:br>
            <a:r>
              <a:rPr lang="ru-RU" dirty="0" smtClean="0"/>
              <a:t/>
            </a:r>
            <a:br>
              <a:rPr lang="ru-RU" dirty="0" smtClean="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endParaRPr lang="ru-RU" dirty="0">
              <a:solidFill>
                <a:srgbClr val="FF0000"/>
              </a:solidFill>
            </a:endParaRPr>
          </a:p>
        </p:txBody>
      </p:sp>
      <p:sp>
        <p:nvSpPr>
          <p:cNvPr id="3" name="Подзаголовок 2"/>
          <p:cNvSpPr>
            <a:spLocks noGrp="1"/>
          </p:cNvSpPr>
          <p:nvPr>
            <p:ph type="subTitle" idx="1"/>
          </p:nvPr>
        </p:nvSpPr>
        <p:spPr>
          <a:xfrm>
            <a:off x="-16652" y="332656"/>
            <a:ext cx="9160652" cy="4823650"/>
          </a:xfrm>
        </p:spPr>
        <p:txBody>
          <a:bodyPr>
            <a:noAutofit/>
          </a:bodyPr>
          <a:lstStyle/>
          <a:p>
            <a:endParaRPr lang="ru-RU" sz="4400" dirty="0" smtClean="0">
              <a:solidFill>
                <a:schemeClr val="bg1"/>
              </a:solidFill>
            </a:endParaRPr>
          </a:p>
          <a:p>
            <a:r>
              <a:rPr lang="ru-RU" sz="4400" b="1" i="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Знаменательные </a:t>
            </a:r>
          </a:p>
          <a:p>
            <a:r>
              <a:rPr lang="ru-RU" sz="4400" b="1" i="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и </a:t>
            </a:r>
            <a:r>
              <a:rPr lang="ru-RU" sz="44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памятные даты</a:t>
            </a:r>
          </a:p>
          <a:p>
            <a:r>
              <a:rPr lang="ru-RU" sz="44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Каслинского </a:t>
            </a:r>
            <a:endParaRPr lang="ru-RU" sz="4400" b="1" i="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a:p>
            <a:r>
              <a:rPr lang="ru-RU" sz="4400" b="1" i="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муниципального </a:t>
            </a:r>
            <a:r>
              <a:rPr lang="ru-RU" sz="44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района</a:t>
            </a:r>
          </a:p>
          <a:p>
            <a:r>
              <a:rPr lang="ru-RU" sz="44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на </a:t>
            </a:r>
            <a:r>
              <a:rPr lang="ru-RU" sz="4400" b="1" i="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2024 </a:t>
            </a:r>
            <a:r>
              <a:rPr lang="ru-RU" sz="44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год</a:t>
            </a:r>
          </a:p>
          <a:p>
            <a:endParaRPr lang="ru-RU" sz="4400" dirty="0">
              <a:solidFill>
                <a:schemeClr val="bg1"/>
              </a:solidFill>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6" y="26490"/>
            <a:ext cx="481807" cy="584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89526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323528" y="260648"/>
            <a:ext cx="3960440" cy="6408712"/>
          </a:xfrm>
        </p:spPr>
        <p:txBody>
          <a:bodyPr>
            <a:noAutofit/>
          </a:bodyPr>
          <a:lstStyle/>
          <a:p>
            <a:pPr algn="ctr"/>
            <a:r>
              <a:rPr lang="ru-RU" sz="2000" b="1" i="1" dirty="0" smtClean="0"/>
              <a:t>105 лет </a:t>
            </a:r>
          </a:p>
          <a:p>
            <a:pPr algn="ctr"/>
            <a:r>
              <a:rPr lang="ru-RU" sz="2000" b="1" i="1" dirty="0" smtClean="0"/>
              <a:t>со </a:t>
            </a:r>
            <a:r>
              <a:rPr lang="ru-RU" sz="2000" b="1" i="1" dirty="0"/>
              <a:t>дня рождения </a:t>
            </a:r>
            <a:endParaRPr lang="ru-RU" sz="2000" b="1" i="1" dirty="0" smtClean="0"/>
          </a:p>
          <a:p>
            <a:pPr algn="ctr"/>
            <a:r>
              <a:rPr lang="ru-RU" sz="2000" b="1" i="1" dirty="0" smtClean="0"/>
              <a:t>Булаева Алексея Николаевича</a:t>
            </a:r>
          </a:p>
          <a:p>
            <a:pPr algn="ctr"/>
            <a:r>
              <a:rPr lang="ru-RU" sz="2000" b="1" i="1" dirty="0" smtClean="0"/>
              <a:t>(01.02.1919-07.11.1989)</a:t>
            </a:r>
          </a:p>
          <a:p>
            <a:pPr algn="ctr"/>
            <a:endParaRPr lang="ru-RU" sz="2000" b="1" i="1" dirty="0" smtClean="0"/>
          </a:p>
          <a:p>
            <a:pPr algn="just"/>
            <a:r>
              <a:rPr lang="ru-RU" sz="1600" dirty="0" smtClean="0"/>
              <a:t>Родился в поселке </a:t>
            </a:r>
            <a:r>
              <a:rPr lang="ru-RU" sz="1600" dirty="0" err="1" smtClean="0"/>
              <a:t>Каслинский</a:t>
            </a:r>
            <a:r>
              <a:rPr lang="ru-RU" sz="1600" dirty="0" smtClean="0"/>
              <a:t> завод (ныне г. Касли, Челябинской области). Полный кавалер ордена Славы, участник Великой Отечественной войны 1941-1945 г.. Был шофером, по Ладожскому озеру возил продукты в осажденный Ленинград. Затем после окончания снайперской школы был снайпером, полковым разведчиком, командиром отделения взвода разведки 286- </a:t>
            </a:r>
            <a:r>
              <a:rPr lang="ru-RU" sz="1600" dirty="0" err="1" smtClean="0"/>
              <a:t>го</a:t>
            </a:r>
            <a:r>
              <a:rPr lang="ru-RU" sz="1600" dirty="0" smtClean="0"/>
              <a:t> стрелкового полка. </a:t>
            </a:r>
          </a:p>
          <a:p>
            <a:pPr algn="just"/>
            <a:r>
              <a:rPr lang="ru-RU" sz="1600" dirty="0" smtClean="0"/>
              <a:t>После войны вернулся в родной город, где трудился счетоводом в детском доме №1, затем мастером в </a:t>
            </a:r>
            <a:r>
              <a:rPr lang="ru-RU" sz="1600" dirty="0" err="1" smtClean="0"/>
              <a:t>Каслинском</a:t>
            </a:r>
            <a:r>
              <a:rPr lang="ru-RU" sz="1600" dirty="0" smtClean="0"/>
              <a:t> СГПТУ-18. Удостоен звания «Почетный гражданин города Касли»</a:t>
            </a:r>
          </a:p>
          <a:p>
            <a:pPr algn="just"/>
            <a:endParaRPr lang="ru-RU" sz="1600" dirty="0"/>
          </a:p>
          <a:p>
            <a:r>
              <a:rPr lang="ru-RU" sz="1200" dirty="0" smtClean="0">
                <a:solidFill>
                  <a:schemeClr val="bg1"/>
                </a:solidFill>
              </a:rPr>
              <a:t>Основание</a:t>
            </a:r>
            <a:r>
              <a:rPr lang="ru-RU" sz="1200" dirty="0">
                <a:solidFill>
                  <a:schemeClr val="bg1"/>
                </a:solidFill>
              </a:rPr>
              <a:t>: Энциклопедия ЧО, </a:t>
            </a:r>
            <a:r>
              <a:rPr lang="ru-RU" sz="1200" dirty="0" smtClean="0">
                <a:solidFill>
                  <a:schemeClr val="bg1"/>
                </a:solidFill>
              </a:rPr>
              <a:t>2008, </a:t>
            </a:r>
            <a:r>
              <a:rPr lang="ru-RU" sz="1200" dirty="0">
                <a:solidFill>
                  <a:schemeClr val="bg1"/>
                </a:solidFill>
              </a:rPr>
              <a:t>том 1,                страница </a:t>
            </a:r>
            <a:r>
              <a:rPr lang="ru-RU" sz="1200" dirty="0" smtClean="0">
                <a:solidFill>
                  <a:schemeClr val="bg1"/>
                </a:solidFill>
              </a:rPr>
              <a:t>523</a:t>
            </a:r>
            <a:endParaRPr lang="ru-RU" sz="1200" dirty="0">
              <a:solidFill>
                <a:schemeClr val="bg1"/>
              </a:solidFill>
            </a:endParaRPr>
          </a:p>
          <a:p>
            <a:pPr algn="ctr"/>
            <a:endParaRPr lang="ru-RU" sz="1600" dirty="0" smtClean="0"/>
          </a:p>
          <a:p>
            <a:pPr algn="ctr"/>
            <a:endParaRPr lang="ru-RU" sz="1600" dirty="0"/>
          </a:p>
          <a:p>
            <a:pPr algn="ctr"/>
            <a:endParaRPr lang="ru-RU" sz="16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descr="C:\Users\Шеф\Desktop\Знаменательные даты\Знаменательные даты 2024 г фото\Булаев А.Н..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92894"/>
            <a:ext cx="4248472" cy="5852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48098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251520" y="260648"/>
            <a:ext cx="4320480" cy="6408712"/>
          </a:xfrm>
        </p:spPr>
        <p:txBody>
          <a:bodyPr>
            <a:normAutofit fontScale="25000" lnSpcReduction="20000"/>
          </a:bodyPr>
          <a:lstStyle/>
          <a:p>
            <a:pPr algn="ctr"/>
            <a:r>
              <a:rPr lang="ru-RU" sz="7200" i="1" dirty="0" smtClean="0"/>
              <a:t>100 лет </a:t>
            </a:r>
          </a:p>
          <a:p>
            <a:pPr algn="ctr"/>
            <a:r>
              <a:rPr lang="ru-RU" sz="7200" i="1" dirty="0" smtClean="0"/>
              <a:t>со дня образования</a:t>
            </a:r>
          </a:p>
          <a:p>
            <a:pPr algn="ctr"/>
            <a:r>
              <a:rPr lang="ru-RU" sz="7200" i="1" dirty="0" err="1" smtClean="0"/>
              <a:t>Каслинского</a:t>
            </a:r>
            <a:r>
              <a:rPr lang="ru-RU" sz="7200" i="1" dirty="0" smtClean="0"/>
              <a:t> района</a:t>
            </a:r>
          </a:p>
          <a:p>
            <a:pPr algn="ctr"/>
            <a:r>
              <a:rPr lang="ru-RU" sz="7200" i="1" dirty="0" smtClean="0"/>
              <a:t>(27 февраля 1924 года)</a:t>
            </a:r>
          </a:p>
          <a:p>
            <a:pPr algn="ctr"/>
            <a:endParaRPr lang="ru-RU" sz="4900" dirty="0"/>
          </a:p>
          <a:p>
            <a:pPr algn="just"/>
            <a:r>
              <a:rPr lang="ru-RU" sz="4800" dirty="0" smtClean="0"/>
              <a:t>        </a:t>
            </a:r>
            <a:r>
              <a:rPr lang="ru-RU" sz="4800" dirty="0" err="1" smtClean="0"/>
              <a:t>Каслинский</a:t>
            </a:r>
            <a:r>
              <a:rPr lang="ru-RU" sz="4800" dirty="0" smtClean="0"/>
              <a:t> район образован 27 февраля 1924 года в составе Екатеринбургского Округа Уральской области.</a:t>
            </a:r>
          </a:p>
          <a:p>
            <a:pPr algn="just"/>
            <a:r>
              <a:rPr lang="ru-RU" sz="4800" dirty="0" smtClean="0"/>
              <a:t>1 января </a:t>
            </a:r>
            <a:r>
              <a:rPr lang="ru-RU" sz="4800" dirty="0" smtClean="0"/>
              <a:t>1932 года </a:t>
            </a:r>
            <a:r>
              <a:rPr lang="ru-RU" sz="4800" smtClean="0"/>
              <a:t>был </a:t>
            </a:r>
            <a:r>
              <a:rPr lang="ru-RU" sz="4800" smtClean="0"/>
              <a:t>упразднен </a:t>
            </a:r>
            <a:r>
              <a:rPr lang="ru-RU" sz="4800" dirty="0" smtClean="0"/>
              <a:t>(его территория разделена между </a:t>
            </a:r>
            <a:r>
              <a:rPr lang="ru-RU" sz="4800" dirty="0" err="1" smtClean="0"/>
              <a:t>Уфалейским</a:t>
            </a:r>
            <a:r>
              <a:rPr lang="ru-RU" sz="4800" dirty="0" smtClean="0"/>
              <a:t> и </a:t>
            </a:r>
            <a:r>
              <a:rPr lang="ru-RU" sz="4800" dirty="0" err="1" smtClean="0"/>
              <a:t>Сысертским</a:t>
            </a:r>
            <a:r>
              <a:rPr lang="ru-RU" sz="4800" dirty="0" smtClean="0"/>
              <a:t> районами). </a:t>
            </a:r>
          </a:p>
          <a:p>
            <a:pPr algn="just"/>
            <a:r>
              <a:rPr lang="ru-RU" sz="4800" dirty="0" smtClean="0"/>
              <a:t>9 февраля 1944 года восстановлен (путем переименования </a:t>
            </a:r>
            <a:r>
              <a:rPr lang="ru-RU" sz="4800" dirty="0" err="1" smtClean="0"/>
              <a:t>Уфалейского</a:t>
            </a:r>
            <a:r>
              <a:rPr lang="ru-RU" sz="4800" dirty="0" smtClean="0"/>
              <a:t> района). 1 февраля 1963 года вновь ликвидирован (территория включена в состав </a:t>
            </a:r>
            <a:r>
              <a:rPr lang="ru-RU" sz="4800" dirty="0" err="1"/>
              <a:t>К</a:t>
            </a:r>
            <a:r>
              <a:rPr lang="ru-RU" sz="4800" dirty="0" err="1" smtClean="0"/>
              <a:t>унашакского</a:t>
            </a:r>
            <a:r>
              <a:rPr lang="ru-RU" sz="4800" dirty="0" smtClean="0"/>
              <a:t> района). </a:t>
            </a:r>
          </a:p>
          <a:p>
            <a:pPr algn="just"/>
            <a:r>
              <a:rPr lang="ru-RU" sz="4800" dirty="0" smtClean="0"/>
              <a:t>12 января 1965 года восстановлен. Административный центр - город Касли.</a:t>
            </a:r>
          </a:p>
          <a:p>
            <a:pPr algn="just"/>
            <a:r>
              <a:rPr lang="ru-RU" sz="4800" dirty="0"/>
              <a:t> </a:t>
            </a:r>
            <a:r>
              <a:rPr lang="ru-RU" sz="4800" dirty="0" smtClean="0"/>
              <a:t>        </a:t>
            </a:r>
            <a:r>
              <a:rPr lang="ru-RU" sz="4800" dirty="0" err="1" smtClean="0"/>
              <a:t>Каслинский</a:t>
            </a:r>
            <a:r>
              <a:rPr lang="ru-RU" sz="4800" dirty="0" smtClean="0"/>
              <a:t> район расположен в северо-восточной части Челябинской области и составляет 2786,54 км²., протяженность с севера на юг – 65 км²., с запада на восток 97 км². Район имеет разветвлённую гидрографическую систему, состоящую из реки </a:t>
            </a:r>
            <a:r>
              <a:rPr lang="ru-RU" sz="4800" dirty="0" err="1" smtClean="0"/>
              <a:t>Синары</a:t>
            </a:r>
            <a:r>
              <a:rPr lang="ru-RU" sz="4800" dirty="0" smtClean="0"/>
              <a:t> и ее притоков, а также множества озер (Большие и Малые Касли, </a:t>
            </a:r>
            <a:r>
              <a:rPr lang="ru-RU" sz="4800" dirty="0" err="1" smtClean="0"/>
              <a:t>Киреты</a:t>
            </a:r>
            <a:r>
              <a:rPr lang="ru-RU" sz="4800" dirty="0" smtClean="0"/>
              <a:t>, </a:t>
            </a:r>
            <a:r>
              <a:rPr lang="ru-RU" sz="4800" dirty="0" err="1" smtClean="0"/>
              <a:t>Аллаки</a:t>
            </a:r>
            <a:r>
              <a:rPr lang="ru-RU" sz="4800" dirty="0" smtClean="0"/>
              <a:t>, </a:t>
            </a:r>
            <a:r>
              <a:rPr lang="ru-RU" sz="4800" dirty="0" err="1" smtClean="0"/>
              <a:t>Кисегач</a:t>
            </a:r>
            <a:r>
              <a:rPr lang="ru-RU" sz="4800" dirty="0" smtClean="0"/>
              <a:t> и другие).</a:t>
            </a:r>
          </a:p>
          <a:p>
            <a:pPr algn="just"/>
            <a:r>
              <a:rPr lang="ru-RU" sz="4800" dirty="0"/>
              <a:t> </a:t>
            </a:r>
            <a:r>
              <a:rPr lang="ru-RU" sz="4800" dirty="0" smtClean="0"/>
              <a:t>         </a:t>
            </a:r>
            <a:r>
              <a:rPr lang="ru-RU" sz="4800" dirty="0" err="1" smtClean="0"/>
              <a:t>Каслинский</a:t>
            </a:r>
            <a:r>
              <a:rPr lang="ru-RU" sz="4800" dirty="0" smtClean="0"/>
              <a:t> муниципальный район расположен в 138 км. от областного центра и включает в себя 11 поселений: 2 городских (</a:t>
            </a:r>
            <a:r>
              <a:rPr lang="ru-RU" sz="4800" dirty="0" err="1" smtClean="0"/>
              <a:t>Вишневогорское</a:t>
            </a:r>
            <a:r>
              <a:rPr lang="ru-RU" sz="4800" dirty="0" smtClean="0"/>
              <a:t> и </a:t>
            </a:r>
            <a:r>
              <a:rPr lang="ru-RU" sz="4800" dirty="0" err="1" smtClean="0"/>
              <a:t>Каслинское</a:t>
            </a:r>
            <a:r>
              <a:rPr lang="ru-RU" sz="4800" dirty="0" smtClean="0"/>
              <a:t>)  и 9 сельских (</a:t>
            </a:r>
            <a:r>
              <a:rPr lang="ru-RU" sz="4800" dirty="0" err="1" smtClean="0"/>
              <a:t>Багарякское</a:t>
            </a:r>
            <a:r>
              <a:rPr lang="ru-RU" sz="4800" dirty="0" smtClean="0"/>
              <a:t>, Береговое, </a:t>
            </a:r>
            <a:r>
              <a:rPr lang="ru-RU" sz="4800" dirty="0" err="1" smtClean="0"/>
              <a:t>Булзинское</a:t>
            </a:r>
            <a:r>
              <a:rPr lang="ru-RU" sz="4800" dirty="0" smtClean="0"/>
              <a:t>, Воздвиженское, </a:t>
            </a:r>
            <a:r>
              <a:rPr lang="ru-RU" sz="4800" dirty="0" err="1" smtClean="0"/>
              <a:t>Григорьевское</a:t>
            </a:r>
            <a:r>
              <a:rPr lang="ru-RU" sz="4800" dirty="0" smtClean="0"/>
              <a:t>, </a:t>
            </a:r>
            <a:r>
              <a:rPr lang="ru-RU" sz="4800" dirty="0" err="1" smtClean="0"/>
              <a:t>Маукское</a:t>
            </a:r>
            <a:r>
              <a:rPr lang="ru-RU" sz="4800" dirty="0" smtClean="0"/>
              <a:t>, </a:t>
            </a:r>
            <a:r>
              <a:rPr lang="ru-RU" sz="4800" dirty="0" err="1" smtClean="0"/>
              <a:t>Огневское</a:t>
            </a:r>
            <a:r>
              <a:rPr lang="ru-RU" sz="4800" dirty="0" smtClean="0"/>
              <a:t>, </a:t>
            </a:r>
            <a:r>
              <a:rPr lang="ru-RU" sz="4800" dirty="0" err="1"/>
              <a:t>Т</a:t>
            </a:r>
            <a:r>
              <a:rPr lang="ru-RU" sz="4800" dirty="0" err="1" smtClean="0"/>
              <a:t>юбукское</a:t>
            </a:r>
            <a:r>
              <a:rPr lang="ru-RU" sz="4800" dirty="0" smtClean="0"/>
              <a:t>, </a:t>
            </a:r>
            <a:r>
              <a:rPr lang="ru-RU" sz="4800" dirty="0" err="1" smtClean="0"/>
              <a:t>Шабуровское</a:t>
            </a:r>
            <a:r>
              <a:rPr lang="ru-RU" sz="4800" dirty="0" smtClean="0"/>
              <a:t>). </a:t>
            </a:r>
          </a:p>
          <a:p>
            <a:pPr algn="just"/>
            <a:r>
              <a:rPr lang="ru-RU" sz="4800" dirty="0"/>
              <a:t> </a:t>
            </a:r>
            <a:r>
              <a:rPr lang="ru-RU" sz="4800" dirty="0" smtClean="0"/>
              <a:t>       Численность постоянного населения составляет 29 604 человек, в том числе 19 070 городского и 10 534 сельского </a:t>
            </a:r>
          </a:p>
          <a:p>
            <a:pPr algn="just"/>
            <a:r>
              <a:rPr lang="ru-RU" sz="4800" dirty="0" smtClean="0"/>
              <a:t>(на 01.01.2023).</a:t>
            </a:r>
          </a:p>
          <a:p>
            <a:r>
              <a:rPr lang="ru-RU" sz="4800" dirty="0" smtClean="0"/>
              <a:t>		</a:t>
            </a:r>
            <a:endParaRPr lang="ru-RU" sz="4800" dirty="0"/>
          </a:p>
          <a:p>
            <a:r>
              <a:rPr lang="ru-RU" sz="3000" dirty="0" smtClean="0"/>
              <a:t> </a:t>
            </a:r>
            <a:endParaRPr lang="ru-RU" sz="3000" dirty="0"/>
          </a:p>
          <a:p>
            <a:pPr algn="ctr"/>
            <a:endParaRPr lang="ru-RU" dirty="0"/>
          </a:p>
          <a:p>
            <a:pPr algn="ctr"/>
            <a:endParaRPr lang="ru-RU" dirty="0" smtClean="0"/>
          </a:p>
          <a:p>
            <a:pPr algn="ctr"/>
            <a:endParaRPr lang="ru-RU" dirty="0"/>
          </a:p>
          <a:p>
            <a:pPr algn="ctr"/>
            <a:endParaRPr lang="ru-RU" dirty="0" smtClean="0"/>
          </a:p>
          <a:p>
            <a:pPr algn="ctr"/>
            <a:endParaRPr lang="ru-RU" dirty="0" smtClean="0"/>
          </a:p>
          <a:p>
            <a:pPr>
              <a:spcAft>
                <a:spcPts val="0"/>
              </a:spcAft>
            </a:pPr>
            <a:r>
              <a:rPr lang="ru-RU" sz="4000" dirty="0" smtClean="0">
                <a:solidFill>
                  <a:schemeClr val="bg1"/>
                </a:solidFill>
              </a:rPr>
              <a:t>Основание: </a:t>
            </a:r>
            <a:r>
              <a:rPr lang="ru-RU" sz="4000" dirty="0" smtClean="0">
                <a:solidFill>
                  <a:schemeClr val="bg1"/>
                </a:solidFill>
                <a:ea typeface="Times New Roman"/>
              </a:rPr>
              <a:t>Протокол </a:t>
            </a:r>
            <a:r>
              <a:rPr lang="ru-RU" sz="4000" dirty="0">
                <a:solidFill>
                  <a:schemeClr val="bg1"/>
                </a:solidFill>
                <a:ea typeface="Times New Roman"/>
              </a:rPr>
              <a:t>№ 16 заседания Президиума Уральского областного исполнительного комитета Совета рабочих, крестьянских и красноармейских депутатов от 27 февраля </a:t>
            </a:r>
            <a:r>
              <a:rPr lang="ru-RU" sz="4000" dirty="0" smtClean="0">
                <a:solidFill>
                  <a:schemeClr val="bg1"/>
                </a:solidFill>
                <a:ea typeface="Times New Roman"/>
              </a:rPr>
              <a:t>1924 </a:t>
            </a:r>
            <a:r>
              <a:rPr lang="ru-RU" sz="4000" dirty="0">
                <a:solidFill>
                  <a:schemeClr val="bg1"/>
                </a:solidFill>
                <a:ea typeface="Times New Roman"/>
              </a:rPr>
              <a:t>года</a:t>
            </a:r>
          </a:p>
          <a:p>
            <a:pPr>
              <a:spcAft>
                <a:spcPts val="0"/>
              </a:spcAft>
            </a:pPr>
            <a:r>
              <a:rPr lang="ru-RU" sz="4000" dirty="0">
                <a:solidFill>
                  <a:schemeClr val="bg1"/>
                </a:solidFill>
                <a:ea typeface="Times New Roman"/>
              </a:rPr>
              <a:t>(Ф.48. Оп.1. Д.29а )</a:t>
            </a:r>
          </a:p>
          <a:p>
            <a:endParaRPr lang="ru-RU" sz="2200" dirty="0">
              <a:solidFill>
                <a:schemeClr val="bg1"/>
              </a:solidFill>
            </a:endParaRPr>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descr="C:\Users\Шеф\Desktop\Знаменательные даты\Знаменательные даты 2023 г фото\Багаряк 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7630" y="5098902"/>
            <a:ext cx="2467392" cy="164246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Шеф\Desktop\Знаменательные даты\Знаменательные даты 2022 г фото\Касли конь при въезде.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2636912"/>
            <a:ext cx="2232248" cy="18002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Шеф\Desktop\Знаменательные даты\Знаменательные даты 2022 г фото\Касли общий вид 2.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3198" y="3645025"/>
            <a:ext cx="2450802" cy="23762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7B92~1\AppData\Local\Temp\7zOC3210E68\Протокол №16 засед Президиума от 27 февраля 1924_page-000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20272" y="585788"/>
            <a:ext cx="1980220" cy="2951224"/>
          </a:xfrm>
          <a:prstGeom prst="rect">
            <a:avLst/>
          </a:prstGeom>
          <a:noFill/>
          <a:extLst>
            <a:ext uri="{909E8E84-426E-40DD-AFC4-6F175D3DCCD1}">
              <a14:hiddenFill xmlns:a14="http://schemas.microsoft.com/office/drawing/2010/main">
                <a:solidFill>
                  <a:srgbClr val="FFFFFF"/>
                </a:solidFill>
              </a14:hiddenFill>
            </a:ext>
          </a:extLst>
        </p:spPr>
      </p:pic>
      <p:sp>
        <p:nvSpPr>
          <p:cNvPr id="5" name="Объект 4"/>
          <p:cNvSpPr>
            <a:spLocks noGrp="1"/>
          </p:cNvSpPr>
          <p:nvPr>
            <p:ph sz="half" idx="1"/>
          </p:nvPr>
        </p:nvSpPr>
        <p:spPr>
          <a:xfrm>
            <a:off x="4644008" y="0"/>
            <a:ext cx="4499992" cy="6858000"/>
          </a:xfrm>
        </p:spPr>
        <p:txBody>
          <a:bodyPr/>
          <a:lstStyle/>
          <a:p>
            <a:endParaRPr lang="ru-RU" dirty="0"/>
          </a:p>
        </p:txBody>
      </p:sp>
      <p:pic>
        <p:nvPicPr>
          <p:cNvPr id="17" name="Picture 2" descr="C:\Users\7B92~1\AppData\Local\Temp\7zO83EE3A76\Протокол №16 засед Президиума от 27 февраля 1924_page-000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789917">
            <a:off x="5233043" y="214335"/>
            <a:ext cx="1975120" cy="236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305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107504" y="332656"/>
            <a:ext cx="4464496" cy="6192688"/>
          </a:xfrm>
        </p:spPr>
        <p:txBody>
          <a:bodyPr>
            <a:normAutofit fontScale="25000" lnSpcReduction="20000"/>
          </a:bodyPr>
          <a:lstStyle/>
          <a:p>
            <a:pPr algn="ctr"/>
            <a:r>
              <a:rPr lang="ru-RU" sz="8000" b="1" i="1" dirty="0" smtClean="0"/>
              <a:t>75 лет</a:t>
            </a:r>
          </a:p>
          <a:p>
            <a:pPr algn="ctr">
              <a:spcAft>
                <a:spcPts val="0"/>
              </a:spcAft>
            </a:pPr>
            <a:r>
              <a:rPr lang="ru-RU" sz="8000" b="1" i="1" dirty="0" smtClean="0"/>
              <a:t>со </a:t>
            </a:r>
            <a:r>
              <a:rPr lang="ru-RU" sz="8000" b="1" i="1" dirty="0"/>
              <a:t>дня образования </a:t>
            </a:r>
            <a:endParaRPr lang="ru-RU" sz="8000" b="1" i="1" dirty="0" smtClean="0"/>
          </a:p>
          <a:p>
            <a:pPr algn="ctr">
              <a:spcAft>
                <a:spcPts val="0"/>
              </a:spcAft>
            </a:pPr>
            <a:r>
              <a:rPr lang="ru-RU" sz="8000" b="1" i="1" dirty="0" err="1" smtClean="0">
                <a:ea typeface="Times New Roman"/>
              </a:rPr>
              <a:t>Каслинского</a:t>
            </a:r>
            <a:r>
              <a:rPr lang="ru-RU" sz="8000" b="1" i="1" dirty="0" smtClean="0">
                <a:ea typeface="Times New Roman"/>
              </a:rPr>
              <a:t> районного военкомата </a:t>
            </a:r>
          </a:p>
          <a:p>
            <a:pPr algn="ctr">
              <a:spcAft>
                <a:spcPts val="0"/>
              </a:spcAft>
            </a:pPr>
            <a:r>
              <a:rPr lang="ru-RU" sz="8000" b="1" i="1" dirty="0" smtClean="0">
                <a:ea typeface="Times New Roman"/>
              </a:rPr>
              <a:t>7 разряда по штату № 3/617  г. Касли Челябинской области</a:t>
            </a:r>
          </a:p>
          <a:p>
            <a:pPr algn="ctr">
              <a:spcAft>
                <a:spcPts val="0"/>
              </a:spcAft>
            </a:pPr>
            <a:r>
              <a:rPr lang="ru-RU" sz="8000" b="1" i="1" dirty="0" smtClean="0"/>
              <a:t>(01 марта 1949 года)</a:t>
            </a:r>
          </a:p>
          <a:p>
            <a:pPr algn="ctr">
              <a:spcAft>
                <a:spcPts val="0"/>
              </a:spcAft>
            </a:pPr>
            <a:endParaRPr lang="ru-RU" sz="8000" b="1" i="1" dirty="0"/>
          </a:p>
          <a:p>
            <a:pPr algn="ctr"/>
            <a:r>
              <a:rPr lang="ru-RU" sz="8000" dirty="0" smtClean="0"/>
              <a:t>(</a:t>
            </a:r>
            <a:r>
              <a:rPr lang="ru-RU" sz="8000" dirty="0"/>
              <a:t>ныне </a:t>
            </a:r>
            <a:r>
              <a:rPr lang="ru-RU" sz="8000" dirty="0" smtClean="0"/>
              <a:t>Военный комиссариат </a:t>
            </a:r>
          </a:p>
          <a:p>
            <a:pPr algn="ctr"/>
            <a:r>
              <a:rPr lang="ru-RU" sz="8000" dirty="0" smtClean="0"/>
              <a:t>г. Касли и </a:t>
            </a:r>
            <a:r>
              <a:rPr lang="ru-RU" sz="8000" dirty="0" err="1" smtClean="0"/>
              <a:t>Каслинского</a:t>
            </a:r>
            <a:r>
              <a:rPr lang="ru-RU" sz="8000" dirty="0" smtClean="0"/>
              <a:t> района Челябинской области)</a:t>
            </a:r>
          </a:p>
          <a:p>
            <a:endParaRPr lang="ru-RU" sz="5600" dirty="0" smtClean="0"/>
          </a:p>
          <a:p>
            <a:r>
              <a:rPr lang="ru-RU" sz="6400" b="1" dirty="0" smtClean="0"/>
              <a:t>Основными задачами военного комиссариата являются: </a:t>
            </a:r>
            <a:r>
              <a:rPr lang="ru-RU" sz="6400" dirty="0" smtClean="0"/>
              <a:t>подготовка </a:t>
            </a:r>
            <a:r>
              <a:rPr lang="ru-RU" sz="6400" dirty="0"/>
              <a:t>и проведение мобилизации; учёт людских и народно-хозяйственных ресурсов; подготовка молодёжи к несению военной службы; организация проведения призывов граждан на военную службу и на учебные сборы; организация приёма граждан на военную службу по контракту; осуществление других оборонных </a:t>
            </a:r>
            <a:r>
              <a:rPr lang="ru-RU" sz="6400" dirty="0" smtClean="0"/>
              <a:t>мероприятий</a:t>
            </a:r>
            <a:r>
              <a:rPr lang="ru-RU" sz="6400" dirty="0" smtClean="0">
                <a:solidFill>
                  <a:srgbClr val="333333"/>
                </a:solidFill>
              </a:rPr>
              <a:t>.</a:t>
            </a:r>
            <a:endParaRPr lang="ru-RU" sz="6400" dirty="0"/>
          </a:p>
          <a:p>
            <a:endParaRPr lang="ru-RU" dirty="0" smtClean="0"/>
          </a:p>
          <a:p>
            <a:endParaRPr lang="ru-RU" dirty="0" smtClean="0"/>
          </a:p>
          <a:p>
            <a:endParaRPr lang="ru-RU" dirty="0" smtClean="0"/>
          </a:p>
          <a:p>
            <a:endParaRPr lang="ru-RU" sz="5600" dirty="0" smtClean="0">
              <a:solidFill>
                <a:schemeClr val="bg1"/>
              </a:solidFill>
            </a:endParaRPr>
          </a:p>
          <a:p>
            <a:endParaRPr lang="ru-RU" sz="5600" dirty="0">
              <a:solidFill>
                <a:schemeClr val="bg1"/>
              </a:solidFill>
            </a:endParaRPr>
          </a:p>
          <a:p>
            <a:endParaRPr lang="ru-RU" sz="5600" dirty="0" smtClean="0">
              <a:solidFill>
                <a:schemeClr val="bg1"/>
              </a:solidFill>
            </a:endParaRPr>
          </a:p>
          <a:p>
            <a:r>
              <a:rPr lang="ru-RU" sz="5600" dirty="0" smtClean="0">
                <a:solidFill>
                  <a:schemeClr val="bg1"/>
                </a:solidFill>
              </a:rPr>
              <a:t>Основание</a:t>
            </a:r>
            <a:r>
              <a:rPr lang="ru-RU" sz="5600" dirty="0">
                <a:solidFill>
                  <a:schemeClr val="bg1"/>
                </a:solidFill>
              </a:rPr>
              <a:t>: </a:t>
            </a:r>
            <a:r>
              <a:rPr lang="ru-RU" sz="5600" dirty="0" smtClean="0">
                <a:solidFill>
                  <a:schemeClr val="bg1">
                    <a:lumMod val="95000"/>
                    <a:lumOff val="5000"/>
                  </a:schemeClr>
                </a:solidFill>
              </a:rPr>
              <a:t>Директива штаба Уральского военного округа от 01.12.1948 г. № ОРГ/1/03245 </a:t>
            </a:r>
            <a:endParaRPr lang="ru-RU" sz="5600" dirty="0">
              <a:solidFill>
                <a:schemeClr val="bg1">
                  <a:lumMod val="95000"/>
                  <a:lumOff val="5000"/>
                </a:schemeClr>
              </a:solidFill>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Объект 1"/>
          <p:cNvSpPr>
            <a:spLocks noGrp="1"/>
          </p:cNvSpPr>
          <p:nvPr>
            <p:ph sz="half" idx="1"/>
          </p:nvPr>
        </p:nvSpPr>
        <p:spPr>
          <a:xfrm>
            <a:off x="4499992" y="764704"/>
            <a:ext cx="4391670" cy="5493073"/>
          </a:xfrm>
        </p:spPr>
        <p:txBody>
          <a:bodyPr/>
          <a:lstStyle/>
          <a:p>
            <a:endParaRPr lang="ru-RU" dirty="0"/>
          </a:p>
        </p:txBody>
      </p:sp>
      <p:pic>
        <p:nvPicPr>
          <p:cNvPr id="9218" name="Picture 2" descr="C:\Users\Шеф\Desktop\Знаменательные даты\Знаменательные даты 2024 г фото\военкомат.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1358" y="980728"/>
            <a:ext cx="4371121" cy="3370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595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40506" y="299249"/>
            <a:ext cx="4187478" cy="6647974"/>
          </a:xfrm>
          <a:prstGeom prst="rect">
            <a:avLst/>
          </a:prstGeom>
        </p:spPr>
        <p:txBody>
          <a:bodyPr wrap="square">
            <a:spAutoFit/>
          </a:bodyPr>
          <a:lstStyle/>
          <a:p>
            <a:pPr algn="ctr"/>
            <a:endParaRPr lang="ru-RU" sz="2000" i="1" dirty="0"/>
          </a:p>
          <a:p>
            <a:pPr algn="ctr"/>
            <a:r>
              <a:rPr lang="ru-RU" sz="2800" b="1" i="1" dirty="0" smtClean="0"/>
              <a:t>65 лет </a:t>
            </a:r>
            <a:endParaRPr lang="ru-RU" sz="2800" b="1" i="1" dirty="0"/>
          </a:p>
          <a:p>
            <a:pPr algn="ctr"/>
            <a:r>
              <a:rPr lang="ru-RU" sz="2800" b="1" i="1" dirty="0"/>
              <a:t>со дня </a:t>
            </a:r>
            <a:r>
              <a:rPr lang="ru-RU" sz="2800" b="1" i="1" dirty="0" smtClean="0"/>
              <a:t>образования </a:t>
            </a:r>
          </a:p>
          <a:p>
            <a:pPr algn="ctr"/>
            <a:r>
              <a:rPr lang="ru-RU" sz="2800" b="1" i="1" dirty="0" smtClean="0"/>
              <a:t>детских яслей </a:t>
            </a:r>
          </a:p>
          <a:p>
            <a:pPr algn="ctr"/>
            <a:r>
              <a:rPr lang="ru-RU" sz="2800" b="1" i="1" dirty="0" smtClean="0"/>
              <a:t>с. </a:t>
            </a:r>
            <a:r>
              <a:rPr lang="ru-RU" sz="2800" b="1" i="1" dirty="0" err="1" smtClean="0"/>
              <a:t>Огневское</a:t>
            </a:r>
            <a:r>
              <a:rPr lang="ru-RU" sz="2800" b="1" i="1" dirty="0" smtClean="0"/>
              <a:t> </a:t>
            </a:r>
          </a:p>
          <a:p>
            <a:pPr algn="ctr"/>
            <a:r>
              <a:rPr lang="ru-RU" sz="2800" b="1" i="1" dirty="0" err="1" smtClean="0"/>
              <a:t>Багарякского</a:t>
            </a:r>
            <a:r>
              <a:rPr lang="ru-RU" sz="2800" b="1" i="1" dirty="0" smtClean="0"/>
              <a:t> района</a:t>
            </a:r>
          </a:p>
          <a:p>
            <a:pPr algn="ctr"/>
            <a:r>
              <a:rPr lang="ru-RU" sz="2400" b="1" i="1" dirty="0" smtClean="0"/>
              <a:t>(30 марта 1959 года)</a:t>
            </a:r>
          </a:p>
          <a:p>
            <a:pPr algn="ctr"/>
            <a:endParaRPr lang="ru-RU" sz="2800" b="1" i="1" dirty="0"/>
          </a:p>
          <a:p>
            <a:pPr algn="ctr"/>
            <a:r>
              <a:rPr lang="ru-RU" sz="2400" dirty="0" smtClean="0"/>
              <a:t>(ныне муниципальное дошкольное образовательное учреждение </a:t>
            </a:r>
          </a:p>
          <a:p>
            <a:pPr algn="ctr"/>
            <a:r>
              <a:rPr lang="ru-RU" sz="2400" dirty="0" smtClean="0"/>
              <a:t>детский сад «Солнышко» </a:t>
            </a:r>
          </a:p>
          <a:p>
            <a:pPr algn="ctr"/>
            <a:r>
              <a:rPr lang="ru-RU" sz="2400" dirty="0" smtClean="0"/>
              <a:t>с. </a:t>
            </a:r>
            <a:r>
              <a:rPr lang="ru-RU" sz="2400" dirty="0" err="1" smtClean="0"/>
              <a:t>Огневское</a:t>
            </a:r>
            <a:r>
              <a:rPr lang="ru-RU" sz="2400" dirty="0" smtClean="0"/>
              <a:t> </a:t>
            </a:r>
            <a:r>
              <a:rPr lang="ru-RU" sz="2400" dirty="0" err="1" smtClean="0"/>
              <a:t>Каслинского</a:t>
            </a:r>
            <a:r>
              <a:rPr lang="ru-RU" sz="2400" dirty="0" smtClean="0"/>
              <a:t> района)</a:t>
            </a:r>
          </a:p>
          <a:p>
            <a:endParaRPr lang="ru-RU" sz="1400" dirty="0">
              <a:solidFill>
                <a:schemeClr val="bg1"/>
              </a:solidFill>
            </a:endParaRPr>
          </a:p>
          <a:p>
            <a:endParaRPr lang="ru-RU" sz="1400" dirty="0" smtClean="0">
              <a:solidFill>
                <a:schemeClr val="bg1"/>
              </a:solidFill>
            </a:endParaRPr>
          </a:p>
          <a:p>
            <a:r>
              <a:rPr lang="ru-RU" sz="1400" dirty="0" smtClean="0">
                <a:solidFill>
                  <a:schemeClr val="bg1"/>
                </a:solidFill>
              </a:rPr>
              <a:t>Основание</a:t>
            </a:r>
            <a:r>
              <a:rPr lang="ru-RU" sz="1400" dirty="0">
                <a:solidFill>
                  <a:schemeClr val="bg1"/>
                </a:solidFill>
              </a:rPr>
              <a:t>: </a:t>
            </a:r>
            <a:r>
              <a:rPr lang="ru-RU" sz="1400" dirty="0" smtClean="0">
                <a:solidFill>
                  <a:schemeClr val="bg1"/>
                </a:solidFill>
              </a:rPr>
              <a:t>Книга приказов  по личному составу </a:t>
            </a:r>
          </a:p>
          <a:p>
            <a:r>
              <a:rPr lang="ru-RU" sz="1400" dirty="0" smtClean="0">
                <a:solidFill>
                  <a:schemeClr val="bg1"/>
                </a:solidFill>
              </a:rPr>
              <a:t>за 1959 год</a:t>
            </a:r>
          </a:p>
          <a:p>
            <a:endParaRPr lang="ru-RU" sz="1400" dirty="0">
              <a:solidFill>
                <a:schemeClr val="bg1"/>
              </a:solidFill>
            </a:endParaRPr>
          </a:p>
        </p:txBody>
      </p:sp>
      <p:pic>
        <p:nvPicPr>
          <p:cNvPr id="10242" name="Picture 2" descr="C:\Users\Шеф\Desktop\Знаменательные даты\Знаменательные даты 2024 г фото\Солнышко Огневское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4429" y="3789040"/>
            <a:ext cx="3622443" cy="28800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Шеф\Desktop\Знаменательные даты\Знаменательные даты 2024 г фото\Солнышко Огневское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5390" y="420380"/>
            <a:ext cx="3600000" cy="3144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923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481013" y="299248"/>
            <a:ext cx="4090986" cy="6494085"/>
          </a:xfrm>
          <a:prstGeom prst="rect">
            <a:avLst/>
          </a:prstGeom>
        </p:spPr>
        <p:txBody>
          <a:bodyPr wrap="square">
            <a:spAutoFit/>
          </a:bodyPr>
          <a:lstStyle/>
          <a:p>
            <a:pPr algn="ctr"/>
            <a:r>
              <a:rPr lang="ru-RU" sz="2400" b="1" i="1" dirty="0" smtClean="0">
                <a:solidFill>
                  <a:prstClr val="white"/>
                </a:solidFill>
              </a:rPr>
              <a:t>135 лет </a:t>
            </a:r>
            <a:endParaRPr lang="ru-RU" sz="2400" b="1" i="1" dirty="0">
              <a:solidFill>
                <a:prstClr val="white"/>
              </a:solidFill>
            </a:endParaRPr>
          </a:p>
          <a:p>
            <a:pPr algn="ctr"/>
            <a:r>
              <a:rPr lang="ru-RU" sz="2400" b="1" i="1" dirty="0">
                <a:solidFill>
                  <a:prstClr val="white"/>
                </a:solidFill>
              </a:rPr>
              <a:t>со дня рождения </a:t>
            </a:r>
          </a:p>
          <a:p>
            <a:pPr algn="ctr"/>
            <a:r>
              <a:rPr lang="ru-RU" sz="2400" b="1" i="1" dirty="0" smtClean="0">
                <a:solidFill>
                  <a:prstClr val="white"/>
                </a:solidFill>
              </a:rPr>
              <a:t>Захарова Александра Николаевича</a:t>
            </a:r>
            <a:endParaRPr lang="ru-RU" sz="2400" b="1" i="1" dirty="0">
              <a:solidFill>
                <a:prstClr val="white"/>
              </a:solidFill>
            </a:endParaRPr>
          </a:p>
          <a:p>
            <a:pPr algn="ctr"/>
            <a:r>
              <a:rPr lang="ru-RU" sz="2400" b="1" i="1" dirty="0" smtClean="0">
                <a:solidFill>
                  <a:prstClr val="white"/>
                </a:solidFill>
              </a:rPr>
              <a:t>(16.04.1889-1937)</a:t>
            </a:r>
            <a:endParaRPr lang="ru-RU" sz="2400" b="1" i="1" dirty="0">
              <a:solidFill>
                <a:prstClr val="white"/>
              </a:solidFill>
            </a:endParaRPr>
          </a:p>
          <a:p>
            <a:pPr algn="ctr"/>
            <a:endParaRPr lang="ru-RU" sz="2400" b="1" i="1" dirty="0">
              <a:solidFill>
                <a:prstClr val="white"/>
              </a:solidFill>
            </a:endParaRPr>
          </a:p>
          <a:p>
            <a:pPr algn="just"/>
            <a:r>
              <a:rPr lang="ru-RU" sz="2000" dirty="0" smtClean="0">
                <a:solidFill>
                  <a:prstClr val="white"/>
                </a:solidFill>
              </a:rPr>
              <a:t>Уроженец города Касли. </a:t>
            </a:r>
          </a:p>
          <a:p>
            <a:pPr algn="just"/>
            <a:r>
              <a:rPr lang="ru-RU" sz="2000" dirty="0" smtClean="0">
                <a:solidFill>
                  <a:prstClr val="white"/>
                </a:solidFill>
              </a:rPr>
              <a:t>Комбриг, командир 4-го </a:t>
            </a:r>
            <a:r>
              <a:rPr lang="ru-RU" sz="2000" dirty="0" err="1" smtClean="0">
                <a:solidFill>
                  <a:prstClr val="white"/>
                </a:solidFill>
              </a:rPr>
              <a:t>Волочаевского</a:t>
            </a:r>
            <a:r>
              <a:rPr lang="ru-RU" sz="2000" dirty="0" smtClean="0">
                <a:solidFill>
                  <a:prstClr val="white"/>
                </a:solidFill>
              </a:rPr>
              <a:t> стрелкового полка, участника гражданской войны.</a:t>
            </a:r>
            <a:endParaRPr lang="ru-RU" sz="2000" dirty="0">
              <a:solidFill>
                <a:prstClr val="white"/>
              </a:solidFill>
            </a:endParaRPr>
          </a:p>
          <a:p>
            <a:pPr algn="just"/>
            <a:endParaRPr lang="ru-RU" sz="2000" dirty="0" smtClean="0">
              <a:solidFill>
                <a:prstClr val="white"/>
              </a:solidFill>
            </a:endParaRPr>
          </a:p>
          <a:p>
            <a:pPr algn="just"/>
            <a:endParaRPr lang="ru-RU" sz="1600" dirty="0" smtClean="0">
              <a:solidFill>
                <a:prstClr val="white"/>
              </a:solidFill>
            </a:endParaRPr>
          </a:p>
          <a:p>
            <a:pPr algn="just"/>
            <a:endParaRPr lang="ru-RU" sz="1600" dirty="0">
              <a:solidFill>
                <a:prstClr val="white"/>
              </a:solidFill>
            </a:endParaRPr>
          </a:p>
          <a:p>
            <a:pPr algn="just"/>
            <a:endParaRPr lang="ru-RU" sz="1600" dirty="0" smtClean="0">
              <a:solidFill>
                <a:prstClr val="white"/>
              </a:solidFill>
            </a:endParaRPr>
          </a:p>
          <a:p>
            <a:pPr algn="just"/>
            <a:endParaRPr lang="ru-RU" sz="1600" dirty="0">
              <a:solidFill>
                <a:prstClr val="white"/>
              </a:solidFill>
            </a:endParaRPr>
          </a:p>
          <a:p>
            <a:pPr algn="just"/>
            <a:endParaRPr lang="ru-RU" sz="1600" dirty="0" smtClean="0">
              <a:solidFill>
                <a:prstClr val="white"/>
              </a:solidFill>
            </a:endParaRPr>
          </a:p>
          <a:p>
            <a:pPr algn="just"/>
            <a:endParaRPr lang="ru-RU" sz="1600" dirty="0">
              <a:solidFill>
                <a:prstClr val="white"/>
              </a:solidFill>
            </a:endParaRPr>
          </a:p>
          <a:p>
            <a:pPr algn="just"/>
            <a:endParaRPr lang="ru-RU" sz="1600" dirty="0">
              <a:solidFill>
                <a:prstClr val="white"/>
              </a:solidFill>
            </a:endParaRPr>
          </a:p>
          <a:p>
            <a:pPr algn="just"/>
            <a:endParaRPr lang="ru-RU" sz="1600" dirty="0">
              <a:solidFill>
                <a:prstClr val="white"/>
              </a:solidFill>
            </a:endParaRPr>
          </a:p>
          <a:p>
            <a:r>
              <a:rPr lang="ru-RU" sz="1400" dirty="0">
                <a:solidFill>
                  <a:prstClr val="black"/>
                </a:solidFill>
              </a:rPr>
              <a:t>Основание: </a:t>
            </a:r>
            <a:r>
              <a:rPr lang="ru-RU" sz="1400" dirty="0" smtClean="0">
                <a:solidFill>
                  <a:prstClr val="black"/>
                </a:solidFill>
              </a:rPr>
              <a:t>Сведения МУ «</a:t>
            </a:r>
            <a:r>
              <a:rPr lang="ru-RU" sz="1400" dirty="0" err="1" smtClean="0">
                <a:solidFill>
                  <a:prstClr val="black"/>
                </a:solidFill>
              </a:rPr>
              <a:t>Каслинский</a:t>
            </a:r>
            <a:r>
              <a:rPr lang="ru-RU" sz="1400" dirty="0" smtClean="0">
                <a:solidFill>
                  <a:prstClr val="black"/>
                </a:solidFill>
              </a:rPr>
              <a:t> историко-художественный музей»  г. Касли</a:t>
            </a:r>
            <a:endParaRPr lang="ru-RU" sz="1400" dirty="0">
              <a:solidFill>
                <a:prstClr val="black"/>
              </a:solidFill>
            </a:endParaRPr>
          </a:p>
        </p:txBody>
      </p:sp>
      <p:pic>
        <p:nvPicPr>
          <p:cNvPr id="3074" name="Picture 2" descr="C:\Users\Шеф\Desktop\Знаменательные даты\Знаменательные даты 2022 г фото\Касли общий вид 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052736"/>
            <a:ext cx="4032448" cy="36724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Шеф\Desktop\Знаменательные даты\Знаменательные даты 2022 г фото\Касли общий вид 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944" y="1052736"/>
            <a:ext cx="4032448"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537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481012" y="299248"/>
            <a:ext cx="4090987" cy="6093976"/>
          </a:xfrm>
          <a:prstGeom prst="rect">
            <a:avLst/>
          </a:prstGeom>
        </p:spPr>
        <p:txBody>
          <a:bodyPr wrap="square">
            <a:spAutoFit/>
          </a:bodyPr>
          <a:lstStyle/>
          <a:p>
            <a:pPr algn="ctr"/>
            <a:r>
              <a:rPr lang="ru-RU" sz="2000" b="1" i="1" dirty="0" smtClean="0">
                <a:solidFill>
                  <a:prstClr val="white"/>
                </a:solidFill>
              </a:rPr>
              <a:t>110 лет </a:t>
            </a:r>
            <a:endParaRPr lang="ru-RU" sz="2000" b="1" i="1" dirty="0">
              <a:solidFill>
                <a:prstClr val="white"/>
              </a:solidFill>
            </a:endParaRPr>
          </a:p>
          <a:p>
            <a:pPr algn="ctr"/>
            <a:r>
              <a:rPr lang="ru-RU" sz="2000" b="1" i="1" dirty="0">
                <a:solidFill>
                  <a:prstClr val="white"/>
                </a:solidFill>
              </a:rPr>
              <a:t>со дня рождения </a:t>
            </a:r>
          </a:p>
          <a:p>
            <a:pPr algn="ctr"/>
            <a:r>
              <a:rPr lang="ru-RU" sz="2000" b="1" i="1" dirty="0" smtClean="0">
                <a:solidFill>
                  <a:prstClr val="white"/>
                </a:solidFill>
              </a:rPr>
              <a:t>Двойникова Федора Петровича</a:t>
            </a:r>
            <a:endParaRPr lang="ru-RU" sz="2000" b="1" i="1" dirty="0">
              <a:solidFill>
                <a:prstClr val="white"/>
              </a:solidFill>
            </a:endParaRPr>
          </a:p>
          <a:p>
            <a:pPr algn="ctr"/>
            <a:r>
              <a:rPr lang="ru-RU" sz="2000" b="1" i="1" dirty="0" smtClean="0">
                <a:solidFill>
                  <a:prstClr val="white"/>
                </a:solidFill>
              </a:rPr>
              <a:t>(17.04.1914 - 2005)</a:t>
            </a:r>
            <a:endParaRPr lang="ru-RU" sz="2000" b="1" i="1" dirty="0">
              <a:solidFill>
                <a:prstClr val="white"/>
              </a:solidFill>
            </a:endParaRPr>
          </a:p>
          <a:p>
            <a:pPr algn="ctr"/>
            <a:endParaRPr lang="ru-RU" sz="1600" dirty="0">
              <a:solidFill>
                <a:prstClr val="white"/>
              </a:solidFill>
            </a:endParaRPr>
          </a:p>
          <a:p>
            <a:pPr algn="just"/>
            <a:r>
              <a:rPr lang="ru-RU" dirty="0" smtClean="0">
                <a:solidFill>
                  <a:prstClr val="white"/>
                </a:solidFill>
              </a:rPr>
              <a:t>Уроженец города Касли. Конструктор </a:t>
            </a:r>
            <a:r>
              <a:rPr lang="ru-RU" dirty="0" err="1" smtClean="0">
                <a:solidFill>
                  <a:prstClr val="white"/>
                </a:solidFill>
              </a:rPr>
              <a:t>Каслинского</a:t>
            </a:r>
            <a:r>
              <a:rPr lang="ru-RU" dirty="0" smtClean="0">
                <a:solidFill>
                  <a:prstClr val="white"/>
                </a:solidFill>
              </a:rPr>
              <a:t> машиностроительного завода, самодеятельный художник, скульптор, фотограф. Е</a:t>
            </a:r>
            <a:r>
              <a:rPr lang="ru-RU" dirty="0" smtClean="0"/>
              <a:t>го </a:t>
            </a:r>
            <a:r>
              <a:rPr lang="ru-RU" dirty="0"/>
              <a:t>живописные полотна – это и документ времени, и романтическое путешествие в близкое, родное прошлое </a:t>
            </a:r>
            <a:r>
              <a:rPr lang="ru-RU" dirty="0" err="1"/>
              <a:t>Каслей</a:t>
            </a:r>
            <a:r>
              <a:rPr lang="ru-RU" dirty="0"/>
              <a:t>, где все дышит красотой и покоем, где </a:t>
            </a:r>
            <a:r>
              <a:rPr lang="ru-RU" dirty="0" smtClean="0"/>
              <a:t>царствует гармония</a:t>
            </a:r>
            <a:r>
              <a:rPr lang="ru-RU" dirty="0"/>
              <a:t>.</a:t>
            </a:r>
            <a:br>
              <a:rPr lang="ru-RU" dirty="0"/>
            </a:br>
            <a:r>
              <a:rPr lang="ru-RU" dirty="0" smtClean="0"/>
              <a:t>А</a:t>
            </a:r>
            <a:r>
              <a:rPr lang="ru-RU" dirty="0" smtClean="0">
                <a:solidFill>
                  <a:prstClr val="white"/>
                </a:solidFill>
              </a:rPr>
              <a:t>втор моделей для художественного литья из чугуна (шкатулки «Беркут», «Олень», барельефы «Нимфы»,     «Л.Н. Толстой» и другие)</a:t>
            </a:r>
            <a:endParaRPr lang="ru-RU" sz="1600" dirty="0" smtClean="0">
              <a:solidFill>
                <a:prstClr val="white"/>
              </a:solidFill>
            </a:endParaRPr>
          </a:p>
          <a:p>
            <a:pPr algn="just"/>
            <a:endParaRPr lang="ru-RU" sz="1600" dirty="0">
              <a:solidFill>
                <a:prstClr val="white"/>
              </a:solidFill>
            </a:endParaRPr>
          </a:p>
          <a:p>
            <a:pPr algn="just"/>
            <a:endParaRPr lang="ru-RU" sz="1600" dirty="0">
              <a:solidFill>
                <a:prstClr val="white"/>
              </a:solidFill>
            </a:endParaRPr>
          </a:p>
          <a:p>
            <a:r>
              <a:rPr lang="ru-RU" sz="1400" dirty="0">
                <a:solidFill>
                  <a:prstClr val="black"/>
                </a:solidFill>
              </a:rPr>
              <a:t>Основание: Сведения </a:t>
            </a:r>
            <a:r>
              <a:rPr lang="ru-RU" sz="1400" dirty="0" smtClean="0">
                <a:solidFill>
                  <a:prstClr val="black"/>
                </a:solidFill>
              </a:rPr>
              <a:t> МУ </a:t>
            </a:r>
            <a:r>
              <a:rPr lang="ru-RU" sz="1400" dirty="0">
                <a:solidFill>
                  <a:prstClr val="black"/>
                </a:solidFill>
              </a:rPr>
              <a:t>«</a:t>
            </a:r>
            <a:r>
              <a:rPr lang="ru-RU" sz="1400" dirty="0" err="1">
                <a:solidFill>
                  <a:prstClr val="black"/>
                </a:solidFill>
              </a:rPr>
              <a:t>Каслинский</a:t>
            </a:r>
            <a:r>
              <a:rPr lang="ru-RU" sz="1400" dirty="0">
                <a:solidFill>
                  <a:prstClr val="black"/>
                </a:solidFill>
              </a:rPr>
              <a:t> историко-художественный музей» г. Касли</a:t>
            </a:r>
          </a:p>
        </p:txBody>
      </p:sp>
      <p:pic>
        <p:nvPicPr>
          <p:cNvPr id="6" name="Рисунок 5" descr="https://i.mycdn.me/i?r=AyENid1PUfRjbfTS8I1wumQ-NxAcniJKVRTi9DZI7XZIIg"/>
          <p:cNvPicPr/>
          <p:nvPr/>
        </p:nvPicPr>
        <p:blipFill>
          <a:blip r:embed="rId3">
            <a:extLst>
              <a:ext uri="{28A0092B-C50C-407E-A947-70E740481C1C}">
                <a14:useLocalDpi xmlns:a14="http://schemas.microsoft.com/office/drawing/2010/main" val="0"/>
              </a:ext>
            </a:extLst>
          </a:blip>
          <a:srcRect/>
          <a:stretch>
            <a:fillRect/>
          </a:stretch>
        </p:blipFill>
        <p:spPr bwMode="auto">
          <a:xfrm>
            <a:off x="5364088" y="747584"/>
            <a:ext cx="3528000" cy="5076000"/>
          </a:xfrm>
          <a:prstGeom prst="rect">
            <a:avLst/>
          </a:prstGeom>
          <a:noFill/>
          <a:ln>
            <a:noFill/>
          </a:ln>
        </p:spPr>
      </p:pic>
    </p:spTree>
    <p:extLst>
      <p:ext uri="{BB962C8B-B14F-4D97-AF65-F5344CB8AC3E}">
        <p14:creationId xmlns:p14="http://schemas.microsoft.com/office/powerpoint/2010/main" val="3980789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240506" y="260647"/>
            <a:ext cx="4907558" cy="6336703"/>
          </a:xfrm>
        </p:spPr>
        <p:txBody>
          <a:bodyPr>
            <a:normAutofit fontScale="25000" lnSpcReduction="20000"/>
          </a:bodyPr>
          <a:lstStyle/>
          <a:p>
            <a:pPr algn="ctr"/>
            <a:endParaRPr lang="ru-RU" sz="3300" dirty="0" smtClean="0"/>
          </a:p>
          <a:p>
            <a:pPr algn="ctr"/>
            <a:r>
              <a:rPr lang="ru-RU" sz="11200" b="1" i="1" dirty="0" smtClean="0"/>
              <a:t>115 лет </a:t>
            </a:r>
          </a:p>
          <a:p>
            <a:pPr algn="ctr"/>
            <a:r>
              <a:rPr lang="ru-RU" sz="11200" b="1" i="1" dirty="0" smtClean="0"/>
              <a:t>со дня образования</a:t>
            </a:r>
          </a:p>
          <a:p>
            <a:pPr algn="ctr"/>
            <a:r>
              <a:rPr lang="ru-RU" sz="11200" b="1" i="1" dirty="0" err="1" smtClean="0"/>
              <a:t>Шабуровской</a:t>
            </a:r>
            <a:r>
              <a:rPr lang="ru-RU" sz="11200" b="1" i="1" dirty="0" smtClean="0"/>
              <a:t> школы </a:t>
            </a:r>
          </a:p>
          <a:p>
            <a:pPr algn="ctr"/>
            <a:r>
              <a:rPr lang="ru-RU" sz="11200" b="1" i="1" dirty="0" smtClean="0"/>
              <a:t>(1909 год)</a:t>
            </a:r>
          </a:p>
          <a:p>
            <a:pPr algn="ctr"/>
            <a:endParaRPr lang="ru-RU" sz="11200" i="1" dirty="0" smtClean="0"/>
          </a:p>
          <a:p>
            <a:pPr algn="ctr"/>
            <a:endParaRPr lang="ru-RU" sz="9600" dirty="0"/>
          </a:p>
          <a:p>
            <a:pPr algn="ctr"/>
            <a:r>
              <a:rPr lang="ru-RU" sz="9600" dirty="0"/>
              <a:t>(</a:t>
            </a:r>
            <a:r>
              <a:rPr lang="ru-RU" sz="9600" dirty="0" smtClean="0"/>
              <a:t>ныне </a:t>
            </a:r>
            <a:r>
              <a:rPr lang="ru-RU" sz="9600" dirty="0" smtClean="0">
                <a:ea typeface="Times New Roman"/>
              </a:rPr>
              <a:t>муниципальное общеобразовательное учреждение «</a:t>
            </a:r>
            <a:r>
              <a:rPr lang="ru-RU" sz="9600" dirty="0" err="1" smtClean="0">
                <a:ea typeface="Times New Roman"/>
              </a:rPr>
              <a:t>Шабуровская</a:t>
            </a:r>
            <a:r>
              <a:rPr lang="ru-RU" sz="9600" dirty="0" smtClean="0">
                <a:ea typeface="Times New Roman"/>
              </a:rPr>
              <a:t> средняя общеобразовательная школа»</a:t>
            </a:r>
          </a:p>
          <a:p>
            <a:pPr algn="ctr"/>
            <a:r>
              <a:rPr lang="ru-RU" sz="9600" dirty="0" err="1" smtClean="0">
                <a:ea typeface="Times New Roman"/>
              </a:rPr>
              <a:t>Каслинского</a:t>
            </a:r>
            <a:r>
              <a:rPr lang="ru-RU" sz="9600" dirty="0" smtClean="0">
                <a:ea typeface="Times New Roman"/>
              </a:rPr>
              <a:t> муниципального района с. </a:t>
            </a:r>
            <a:r>
              <a:rPr lang="ru-RU" sz="9600" dirty="0" err="1" smtClean="0">
                <a:ea typeface="Times New Roman"/>
              </a:rPr>
              <a:t>Шабурово</a:t>
            </a:r>
            <a:r>
              <a:rPr lang="ru-RU" sz="9600" dirty="0" smtClean="0">
                <a:ea typeface="Times New Roman"/>
              </a:rPr>
              <a:t> </a:t>
            </a:r>
            <a:r>
              <a:rPr lang="ru-RU" sz="9600" dirty="0" err="1" smtClean="0">
                <a:ea typeface="Times New Roman"/>
              </a:rPr>
              <a:t>Каслинского</a:t>
            </a:r>
            <a:r>
              <a:rPr lang="ru-RU" sz="9600" dirty="0" smtClean="0">
                <a:ea typeface="Times New Roman"/>
              </a:rPr>
              <a:t> района</a:t>
            </a:r>
            <a:r>
              <a:rPr lang="ru-RU" sz="9600" dirty="0" smtClean="0"/>
              <a:t>)</a:t>
            </a:r>
            <a:endParaRPr lang="ru-RU" sz="9600" dirty="0"/>
          </a:p>
          <a:p>
            <a:pPr algn="ctr"/>
            <a:endParaRPr lang="ru-RU" sz="9600" dirty="0"/>
          </a:p>
          <a:p>
            <a:pPr algn="ctr"/>
            <a:endParaRPr lang="ru-RU" sz="9600" dirty="0"/>
          </a:p>
          <a:p>
            <a:pPr algn="ctr"/>
            <a:endParaRPr lang="ru-RU" dirty="0" smtClean="0"/>
          </a:p>
          <a:p>
            <a:pPr algn="ctr"/>
            <a:endParaRPr lang="ru-RU" dirty="0"/>
          </a:p>
          <a:p>
            <a:pPr algn="ctr"/>
            <a:endParaRPr lang="ru-RU" dirty="0" smtClean="0"/>
          </a:p>
          <a:p>
            <a:pPr algn="ctr"/>
            <a:endParaRPr lang="ru-RU" dirty="0" smtClean="0"/>
          </a:p>
          <a:p>
            <a:pPr algn="ctr"/>
            <a:endParaRPr lang="ru-RU" dirty="0"/>
          </a:p>
          <a:p>
            <a:pPr algn="ctr"/>
            <a:endParaRPr lang="ru-RU" dirty="0" smtClean="0"/>
          </a:p>
          <a:p>
            <a:r>
              <a:rPr lang="ru-RU" sz="5600" dirty="0" smtClean="0">
                <a:solidFill>
                  <a:schemeClr val="bg1"/>
                </a:solidFill>
              </a:rPr>
              <a:t>Основание: Воспоминание сторожил с. </a:t>
            </a:r>
            <a:r>
              <a:rPr lang="ru-RU" sz="5600" dirty="0" err="1" smtClean="0">
                <a:solidFill>
                  <a:schemeClr val="bg1"/>
                </a:solidFill>
              </a:rPr>
              <a:t>Шабурово</a:t>
            </a:r>
            <a:endParaRPr lang="ru-RU" sz="5600" dirty="0">
              <a:solidFill>
                <a:schemeClr val="bg1"/>
              </a:solidFill>
            </a:endParaRP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descr="C:\Users\Шеф\Desktop\Знаменательные даты\Знаменательные даты 2024 г фото\Шабурово школа.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92894"/>
            <a:ext cx="3951310" cy="2704058"/>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descr="https://i.mycdn.me/i?r=AyH4iRPQ2q0otWIFepML2LxRuZongstFVODufZkkO52OLw&amp;fn=w_548"/>
          <p:cNvPicPr/>
          <p:nvPr/>
        </p:nvPicPr>
        <p:blipFill>
          <a:blip r:embed="rId4">
            <a:extLst>
              <a:ext uri="{28A0092B-C50C-407E-A947-70E740481C1C}">
                <a14:useLocalDpi xmlns:a14="http://schemas.microsoft.com/office/drawing/2010/main" val="0"/>
              </a:ext>
            </a:extLst>
          </a:blip>
          <a:srcRect/>
          <a:stretch>
            <a:fillRect/>
          </a:stretch>
        </p:blipFill>
        <p:spPr bwMode="auto">
          <a:xfrm>
            <a:off x="5436096" y="3140968"/>
            <a:ext cx="3204000" cy="3240000"/>
          </a:xfrm>
          <a:prstGeom prst="rect">
            <a:avLst/>
          </a:prstGeom>
          <a:noFill/>
          <a:ln>
            <a:noFill/>
          </a:ln>
        </p:spPr>
      </p:pic>
    </p:spTree>
    <p:extLst>
      <p:ext uri="{BB962C8B-B14F-4D97-AF65-F5344CB8AC3E}">
        <p14:creationId xmlns:p14="http://schemas.microsoft.com/office/powerpoint/2010/main" val="17894514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251520" y="260648"/>
            <a:ext cx="5040560" cy="6261303"/>
          </a:xfrm>
        </p:spPr>
        <p:txBody>
          <a:bodyPr>
            <a:normAutofit fontScale="25000" lnSpcReduction="20000"/>
          </a:bodyPr>
          <a:lstStyle/>
          <a:p>
            <a:pPr algn="ctr"/>
            <a:endParaRPr lang="ru-RU" sz="3300" dirty="0" smtClean="0"/>
          </a:p>
          <a:p>
            <a:pPr algn="ctr"/>
            <a:r>
              <a:rPr lang="ru-RU" sz="8000" b="1" i="1" dirty="0" smtClean="0"/>
              <a:t>110 лет </a:t>
            </a:r>
          </a:p>
          <a:p>
            <a:pPr algn="ctr"/>
            <a:r>
              <a:rPr lang="ru-RU" sz="8000" b="1" i="1" dirty="0">
                <a:solidFill>
                  <a:prstClr val="white"/>
                </a:solidFill>
              </a:rPr>
              <a:t>со дня рождения </a:t>
            </a:r>
          </a:p>
          <a:p>
            <a:pPr algn="ctr"/>
            <a:r>
              <a:rPr lang="ru-RU" sz="8000" b="1" i="1" dirty="0" err="1" smtClean="0">
                <a:solidFill>
                  <a:prstClr val="white"/>
                </a:solidFill>
              </a:rPr>
              <a:t>Зеленкина</a:t>
            </a:r>
            <a:r>
              <a:rPr lang="ru-RU" sz="8000" b="1" i="1" dirty="0" smtClean="0">
                <a:solidFill>
                  <a:prstClr val="white"/>
                </a:solidFill>
              </a:rPr>
              <a:t> Егора Федоровича</a:t>
            </a:r>
            <a:endParaRPr lang="ru-RU" sz="8000" b="1" i="1" dirty="0">
              <a:solidFill>
                <a:prstClr val="white"/>
              </a:solidFill>
            </a:endParaRPr>
          </a:p>
          <a:p>
            <a:pPr algn="ctr"/>
            <a:r>
              <a:rPr lang="ru-RU" sz="8000" b="1" i="1" dirty="0" smtClean="0">
                <a:solidFill>
                  <a:prstClr val="white"/>
                </a:solidFill>
              </a:rPr>
              <a:t>(25.05.1914 - 26.05.1980)</a:t>
            </a:r>
            <a:endParaRPr lang="ru-RU" sz="8000" b="1" i="1" dirty="0">
              <a:solidFill>
                <a:prstClr val="white"/>
              </a:solidFill>
            </a:endParaRPr>
          </a:p>
          <a:p>
            <a:pPr algn="ctr"/>
            <a:endParaRPr lang="ru-RU" sz="3600" dirty="0" smtClean="0"/>
          </a:p>
          <a:p>
            <a:pPr algn="just"/>
            <a:r>
              <a:rPr lang="ru-RU" sz="8000" dirty="0" smtClean="0"/>
              <a:t>Уроженец с. Багаряк </a:t>
            </a:r>
            <a:r>
              <a:rPr lang="ru-RU" sz="8000" dirty="0" err="1" smtClean="0"/>
              <a:t>Каслинского</a:t>
            </a:r>
            <a:r>
              <a:rPr lang="ru-RU" sz="8000" dirty="0" smtClean="0"/>
              <a:t> района, участник Великой Отечественной войны.</a:t>
            </a:r>
          </a:p>
          <a:p>
            <a:pPr algn="just"/>
            <a:r>
              <a:rPr lang="ru-RU" sz="8000" dirty="0" smtClean="0"/>
              <a:t>Указом Президиума Верховного Совета СССР от 17 ноября 1943 года за «геройский подвиг, проявленный при форсировании реки Днепр и прочное закрепление плацдарма на западном берегу» сержант Егор </a:t>
            </a:r>
            <a:r>
              <a:rPr lang="ru-RU" sz="8000" dirty="0" err="1" smtClean="0"/>
              <a:t>Зеленкин</a:t>
            </a:r>
            <a:r>
              <a:rPr lang="ru-RU" sz="8000" dirty="0" smtClean="0"/>
              <a:t> был удостоен высокого звания Героя Советского Союза с вручением ордена Ленина и медали «Золотая Звезда».</a:t>
            </a:r>
            <a:endParaRPr lang="ru-RU" sz="8000" dirty="0"/>
          </a:p>
          <a:p>
            <a:pPr algn="just"/>
            <a:r>
              <a:rPr lang="ru-RU" sz="8000" dirty="0" smtClean="0"/>
              <a:t>Был так же награжден орденом Красной Звезды и рядом медалей. </a:t>
            </a:r>
          </a:p>
          <a:p>
            <a:pPr algn="just"/>
            <a:r>
              <a:rPr lang="ru-RU" sz="8000" dirty="0" smtClean="0"/>
              <a:t>В селе Багаряк на доме, где жил            </a:t>
            </a:r>
            <a:r>
              <a:rPr lang="ru-RU" sz="8000" dirty="0" err="1" smtClean="0"/>
              <a:t>Зеленкин</a:t>
            </a:r>
            <a:r>
              <a:rPr lang="ru-RU" sz="8000" dirty="0" smtClean="0"/>
              <a:t> Е.Ф., установлена мемориальная доска.</a:t>
            </a:r>
          </a:p>
          <a:p>
            <a:pPr algn="just"/>
            <a:endParaRPr lang="ru-RU" sz="4200" dirty="0"/>
          </a:p>
          <a:p>
            <a:pPr algn="ctr"/>
            <a:endParaRPr lang="ru-RU" sz="2900" dirty="0"/>
          </a:p>
          <a:p>
            <a:pPr algn="ctr"/>
            <a:endParaRPr lang="ru-RU" dirty="0" smtClean="0"/>
          </a:p>
          <a:p>
            <a:pPr algn="ctr"/>
            <a:endParaRPr lang="ru-RU" dirty="0"/>
          </a:p>
          <a:p>
            <a:pPr algn="ctr"/>
            <a:endParaRPr lang="ru-RU" dirty="0" smtClean="0"/>
          </a:p>
          <a:p>
            <a:pPr algn="ctr"/>
            <a:endParaRPr lang="ru-RU" dirty="0"/>
          </a:p>
          <a:p>
            <a:pPr algn="ctr"/>
            <a:endParaRPr lang="ru-RU" dirty="0" smtClean="0"/>
          </a:p>
          <a:p>
            <a:r>
              <a:rPr lang="ru-RU" sz="5600" dirty="0">
                <a:solidFill>
                  <a:schemeClr val="bg1"/>
                </a:solidFill>
              </a:rPr>
              <a:t>Основание: </a:t>
            </a:r>
            <a:r>
              <a:rPr lang="ru-RU" sz="5600" dirty="0" smtClean="0">
                <a:solidFill>
                  <a:schemeClr val="bg1"/>
                </a:solidFill>
              </a:rPr>
              <a:t>Энциклопедия ЧО, 2008 г., том 2, лист 417</a:t>
            </a:r>
            <a:endParaRPr lang="ru-RU" sz="5600" dirty="0">
              <a:solidFill>
                <a:schemeClr val="bg1"/>
              </a:solidFill>
            </a:endParaRPr>
          </a:p>
        </p:txBody>
      </p:sp>
      <p:sp>
        <p:nvSpPr>
          <p:cNvPr id="4" name="Объект 3"/>
          <p:cNvSpPr>
            <a:spLocks noGrp="1"/>
          </p:cNvSpPr>
          <p:nvPr>
            <p:ph sz="half" idx="1"/>
          </p:nvPr>
        </p:nvSpPr>
        <p:spPr>
          <a:xfrm>
            <a:off x="5004048" y="280567"/>
            <a:ext cx="3960440" cy="5853113"/>
          </a:xfrm>
        </p:spPr>
        <p:txBody>
          <a:bodyPr>
            <a:normAutofit/>
          </a:bodyPr>
          <a:lstStyle/>
          <a:p>
            <a:endParaRPr lang="ru-RU" dirty="0" smtClean="0"/>
          </a:p>
          <a:p>
            <a:endParaRPr lang="ru-RU" dirty="0"/>
          </a:p>
          <a:p>
            <a:endParaRPr lang="ru-RU" dirty="0" smtClean="0"/>
          </a:p>
          <a:p>
            <a:pPr marL="137160" indent="0">
              <a:buNone/>
            </a:pPr>
            <a:endParaRPr lang="ru-RU" dirty="0" smtClean="0"/>
          </a:p>
          <a:p>
            <a:pPr marL="137160" indent="0">
              <a:buNone/>
            </a:pPr>
            <a:endParaRPr lang="ru-RU" sz="1200" dirty="0"/>
          </a:p>
          <a:p>
            <a:pPr marL="137160" indent="0">
              <a:buNone/>
            </a:pPr>
            <a:r>
              <a:rPr lang="ru-RU" sz="1200" dirty="0" smtClean="0"/>
              <a:t>     </a:t>
            </a:r>
          </a:p>
          <a:p>
            <a:pPr marL="137160" indent="0">
              <a:buNone/>
            </a:pPr>
            <a:endParaRPr lang="ru-RU" sz="1200" dirty="0" smtClean="0"/>
          </a:p>
          <a:p>
            <a:pPr marL="137160" indent="0">
              <a:buNone/>
            </a:pPr>
            <a:endParaRPr lang="ru-RU" sz="1200" dirty="0"/>
          </a:p>
          <a:p>
            <a:pPr marL="137160" indent="0">
              <a:buNone/>
            </a:pPr>
            <a:endParaRPr lang="ru-RU" sz="1200" dirty="0" smtClean="0"/>
          </a:p>
          <a:p>
            <a:pPr marL="137160" indent="0">
              <a:buNone/>
            </a:pPr>
            <a:endParaRPr lang="ru-RU" sz="1200" dirty="0"/>
          </a:p>
          <a:p>
            <a:pPr marL="137160" indent="0">
              <a:buNone/>
            </a:pPr>
            <a:endParaRPr lang="ru-RU" sz="1200" dirty="0" smtClean="0"/>
          </a:p>
          <a:p>
            <a:pPr marL="137160" indent="0">
              <a:buNone/>
            </a:pPr>
            <a:endParaRPr lang="ru-RU" sz="1200" dirty="0"/>
          </a:p>
          <a:p>
            <a:pPr marL="137160" indent="0">
              <a:buNone/>
            </a:pPr>
            <a:endParaRPr lang="ru-RU" sz="1200" dirty="0" smtClean="0"/>
          </a:p>
          <a:p>
            <a:pPr marL="137160" indent="0">
              <a:buNone/>
            </a:pPr>
            <a:endParaRPr lang="ru-RU" sz="1200" dirty="0"/>
          </a:p>
          <a:p>
            <a:pPr marL="137160" indent="0">
              <a:buNone/>
            </a:pPr>
            <a:endParaRPr lang="ru-RU" sz="1200" dirty="0" smtClean="0"/>
          </a:p>
          <a:p>
            <a:pPr marL="137160" indent="0">
              <a:buNone/>
            </a:pPr>
            <a:endParaRPr lang="ru-RU" sz="1200" dirty="0"/>
          </a:p>
          <a:p>
            <a:pPr marL="137160" indent="0">
              <a:buNone/>
            </a:pPr>
            <a:endParaRPr lang="ru-RU" sz="1200" dirty="0" smtClean="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08" name="Picture 40" descr="C:\Users\Шеф\Desktop\Знаменательные даты\Знаменательные даты 2024 г фото\Зеленкин Е.Ф.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764704"/>
            <a:ext cx="3420000" cy="4600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4663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481012" y="299248"/>
            <a:ext cx="4090987" cy="6309420"/>
          </a:xfrm>
          <a:prstGeom prst="rect">
            <a:avLst/>
          </a:prstGeom>
        </p:spPr>
        <p:txBody>
          <a:bodyPr wrap="square">
            <a:spAutoFit/>
          </a:bodyPr>
          <a:lstStyle/>
          <a:p>
            <a:pPr algn="ctr"/>
            <a:r>
              <a:rPr lang="ru-RU" b="1" i="1" dirty="0" smtClean="0">
                <a:solidFill>
                  <a:prstClr val="white"/>
                </a:solidFill>
              </a:rPr>
              <a:t>130 лет </a:t>
            </a:r>
            <a:endParaRPr lang="ru-RU" b="1" i="1" dirty="0">
              <a:solidFill>
                <a:prstClr val="white"/>
              </a:solidFill>
            </a:endParaRPr>
          </a:p>
          <a:p>
            <a:pPr algn="ctr"/>
            <a:r>
              <a:rPr lang="ru-RU" b="1" i="1" dirty="0">
                <a:solidFill>
                  <a:prstClr val="white"/>
                </a:solidFill>
              </a:rPr>
              <a:t>со дня рождения </a:t>
            </a:r>
          </a:p>
          <a:p>
            <a:pPr algn="ctr"/>
            <a:r>
              <a:rPr lang="ru-RU" b="1" i="1" dirty="0" err="1" smtClean="0">
                <a:solidFill>
                  <a:prstClr val="white"/>
                </a:solidFill>
              </a:rPr>
              <a:t>Головановой</a:t>
            </a:r>
            <a:r>
              <a:rPr lang="ru-RU" b="1" i="1" dirty="0" smtClean="0">
                <a:solidFill>
                  <a:prstClr val="white"/>
                </a:solidFill>
              </a:rPr>
              <a:t> Зинаиды Иосифовны</a:t>
            </a:r>
            <a:endParaRPr lang="ru-RU" b="1" i="1" dirty="0">
              <a:solidFill>
                <a:prstClr val="white"/>
              </a:solidFill>
            </a:endParaRPr>
          </a:p>
          <a:p>
            <a:pPr algn="ctr"/>
            <a:r>
              <a:rPr lang="ru-RU" b="1" i="1" dirty="0" smtClean="0">
                <a:solidFill>
                  <a:prstClr val="white"/>
                </a:solidFill>
              </a:rPr>
              <a:t>(12.06.1894-09.04.1987)</a:t>
            </a:r>
          </a:p>
          <a:p>
            <a:pPr algn="ctr"/>
            <a:endParaRPr lang="ru-RU" b="1" i="1" dirty="0">
              <a:solidFill>
                <a:prstClr val="white"/>
              </a:solidFill>
            </a:endParaRPr>
          </a:p>
          <a:p>
            <a:pPr algn="just"/>
            <a:r>
              <a:rPr lang="ru-RU" sz="1600" dirty="0" smtClean="0">
                <a:solidFill>
                  <a:prstClr val="white"/>
                </a:solidFill>
              </a:rPr>
              <a:t>Педагог, организатор в системе образования, организатор музейного дела. </a:t>
            </a:r>
          </a:p>
          <a:p>
            <a:pPr algn="just"/>
            <a:r>
              <a:rPr lang="ru-RU" sz="1600" dirty="0" smtClean="0">
                <a:solidFill>
                  <a:prstClr val="white"/>
                </a:solidFill>
              </a:rPr>
              <a:t>Во время Великой Отечественной войны под ее руководством проводился сбор средств на создание эскадрильи «Народный учитель», за что была получена благодарность Верховного Главнокомандующего. Награждена орденом Труда Красного Знамени, медалью «За доблестный труд в Великой отечественной войне 1941-1945 гг.»</a:t>
            </a:r>
          </a:p>
          <a:p>
            <a:pPr algn="just"/>
            <a:r>
              <a:rPr lang="ru-RU" sz="1600" dirty="0" smtClean="0">
                <a:solidFill>
                  <a:prstClr val="white"/>
                </a:solidFill>
              </a:rPr>
              <a:t>В 1960-е годы выступила инициатором создания и организатором музея в </a:t>
            </a:r>
            <a:r>
              <a:rPr lang="ru-RU" sz="1600" dirty="0" err="1" smtClean="0">
                <a:solidFill>
                  <a:prstClr val="white"/>
                </a:solidFill>
              </a:rPr>
              <a:t>Каслях</a:t>
            </a:r>
            <a:r>
              <a:rPr lang="ru-RU" sz="1600" dirty="0" smtClean="0">
                <a:solidFill>
                  <a:prstClr val="white"/>
                </a:solidFill>
              </a:rPr>
              <a:t> (ныне </a:t>
            </a:r>
            <a:r>
              <a:rPr lang="ru-RU" sz="1600" dirty="0" err="1" smtClean="0">
                <a:solidFill>
                  <a:prstClr val="white"/>
                </a:solidFill>
              </a:rPr>
              <a:t>Каслинский</a:t>
            </a:r>
            <a:r>
              <a:rPr lang="ru-RU" sz="1600" dirty="0" smtClean="0">
                <a:solidFill>
                  <a:prstClr val="white"/>
                </a:solidFill>
              </a:rPr>
              <a:t> историко-художественный музей) на общественных началах. Музей под руководством </a:t>
            </a:r>
            <a:r>
              <a:rPr lang="ru-RU" sz="1600" dirty="0" err="1" smtClean="0">
                <a:solidFill>
                  <a:prstClr val="white"/>
                </a:solidFill>
              </a:rPr>
              <a:t>Головановой</a:t>
            </a:r>
            <a:r>
              <a:rPr lang="ru-RU" sz="1600" dirty="0" smtClean="0">
                <a:solidFill>
                  <a:prstClr val="white"/>
                </a:solidFill>
              </a:rPr>
              <a:t> З.И. был включен в сеть государственных учреждений Министерства культуры РСФСР</a:t>
            </a:r>
            <a:endParaRPr lang="ru-RU" sz="1600" dirty="0">
              <a:solidFill>
                <a:prstClr val="white"/>
              </a:solidFill>
            </a:endParaRPr>
          </a:p>
          <a:p>
            <a:endParaRPr lang="ru-RU" sz="1400" dirty="0" smtClean="0">
              <a:solidFill>
                <a:prstClr val="black"/>
              </a:solidFill>
            </a:endParaRPr>
          </a:p>
          <a:p>
            <a:r>
              <a:rPr lang="ru-RU" sz="1200" dirty="0" smtClean="0">
                <a:solidFill>
                  <a:prstClr val="black"/>
                </a:solidFill>
              </a:rPr>
              <a:t>Основание</a:t>
            </a:r>
            <a:r>
              <a:rPr lang="ru-RU" sz="1200" dirty="0">
                <a:solidFill>
                  <a:prstClr val="black"/>
                </a:solidFill>
              </a:rPr>
              <a:t>: Энциклопедия ЧО, 2008 г</a:t>
            </a:r>
            <a:r>
              <a:rPr lang="ru-RU" sz="1200" dirty="0" smtClean="0">
                <a:solidFill>
                  <a:prstClr val="black"/>
                </a:solidFill>
              </a:rPr>
              <a:t>. том </a:t>
            </a:r>
            <a:r>
              <a:rPr lang="ru-RU" sz="1200" dirty="0">
                <a:solidFill>
                  <a:prstClr val="black"/>
                </a:solidFill>
              </a:rPr>
              <a:t>1, лист </a:t>
            </a:r>
            <a:r>
              <a:rPr lang="ru-RU" sz="1200" dirty="0" smtClean="0">
                <a:solidFill>
                  <a:prstClr val="black"/>
                </a:solidFill>
              </a:rPr>
              <a:t>880.</a:t>
            </a:r>
          </a:p>
        </p:txBody>
      </p:sp>
      <p:pic>
        <p:nvPicPr>
          <p:cNvPr id="2050" name="Picture 2" descr="C:\Users\Шеф\Desktop\Знаменательные даты\Знаменательные даты 2022 г фото\Музей. Фото 1982г..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404664"/>
            <a:ext cx="3995935" cy="244827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Шеф\Desktop\Знаменательные даты\Знаменательные даты 2022 г фото\Касли литье.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1" y="3250606"/>
            <a:ext cx="4011492" cy="2665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158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251520" y="260648"/>
            <a:ext cx="4320480" cy="6408712"/>
          </a:xfrm>
        </p:spPr>
        <p:txBody>
          <a:bodyPr>
            <a:normAutofit fontScale="62500" lnSpcReduction="20000"/>
          </a:bodyPr>
          <a:lstStyle/>
          <a:p>
            <a:pPr algn="ctr"/>
            <a:endParaRPr lang="ru-RU" sz="3300" dirty="0" smtClean="0"/>
          </a:p>
          <a:p>
            <a:pPr algn="ctr"/>
            <a:endParaRPr lang="ru-RU" sz="3300" dirty="0"/>
          </a:p>
          <a:p>
            <a:pPr algn="ctr"/>
            <a:r>
              <a:rPr lang="ru-RU" sz="3600" b="1" i="1" dirty="0" smtClean="0"/>
              <a:t>280 лет </a:t>
            </a:r>
          </a:p>
          <a:p>
            <a:pPr algn="ctr"/>
            <a:r>
              <a:rPr lang="ru-RU" sz="3600" b="1" i="1" dirty="0" smtClean="0"/>
              <a:t>со дня основания деревни </a:t>
            </a:r>
            <a:r>
              <a:rPr lang="ru-RU" sz="3600" b="1" i="1" dirty="0" err="1" smtClean="0"/>
              <a:t>Болза</a:t>
            </a:r>
            <a:endParaRPr lang="ru-RU" sz="3600" b="1" i="1" dirty="0" smtClean="0"/>
          </a:p>
          <a:p>
            <a:pPr algn="ctr"/>
            <a:r>
              <a:rPr lang="ru-RU" sz="3600" b="1" i="1" dirty="0" smtClean="0"/>
              <a:t>(1744 год)</a:t>
            </a:r>
          </a:p>
          <a:p>
            <a:pPr algn="ctr"/>
            <a:endParaRPr lang="ru-RU" sz="2200" b="1" i="1" dirty="0"/>
          </a:p>
          <a:p>
            <a:pPr algn="ctr"/>
            <a:endParaRPr lang="ru-RU" sz="2200" dirty="0" smtClean="0"/>
          </a:p>
          <a:p>
            <a:pPr algn="ctr"/>
            <a:endParaRPr lang="ru-RU" sz="2200" dirty="0"/>
          </a:p>
          <a:p>
            <a:pPr algn="ctr"/>
            <a:r>
              <a:rPr lang="ru-RU" sz="2000" dirty="0" smtClean="0"/>
              <a:t> </a:t>
            </a:r>
            <a:endParaRPr lang="ru-RU" sz="2000" dirty="0"/>
          </a:p>
          <a:p>
            <a:pPr algn="ctr"/>
            <a:r>
              <a:rPr lang="ru-RU" sz="3600" dirty="0"/>
              <a:t>(ныне </a:t>
            </a:r>
            <a:r>
              <a:rPr lang="ru-RU" sz="3600" dirty="0" smtClean="0"/>
              <a:t>село </a:t>
            </a:r>
            <a:r>
              <a:rPr lang="ru-RU" sz="3600" dirty="0" err="1" smtClean="0"/>
              <a:t>Булзи</a:t>
            </a:r>
            <a:r>
              <a:rPr lang="ru-RU" sz="3600" dirty="0" smtClean="0"/>
              <a:t> </a:t>
            </a:r>
            <a:r>
              <a:rPr lang="ru-RU" sz="3600" dirty="0" err="1" smtClean="0"/>
              <a:t>Каслинского</a:t>
            </a:r>
            <a:r>
              <a:rPr lang="ru-RU" sz="3600" dirty="0" smtClean="0"/>
              <a:t> района </a:t>
            </a:r>
          </a:p>
          <a:p>
            <a:pPr algn="ctr"/>
            <a:r>
              <a:rPr lang="ru-RU" sz="3600" dirty="0" smtClean="0"/>
              <a:t>Челябинской области) </a:t>
            </a:r>
          </a:p>
          <a:p>
            <a:pPr algn="ctr"/>
            <a:endParaRPr lang="ru-RU" dirty="0" smtClean="0"/>
          </a:p>
          <a:p>
            <a:pPr algn="ctr"/>
            <a:endParaRPr lang="ru-RU" dirty="0" smtClean="0"/>
          </a:p>
          <a:p>
            <a:pPr algn="ctr"/>
            <a:endParaRPr lang="ru-RU" dirty="0"/>
          </a:p>
          <a:p>
            <a:pPr algn="ctr"/>
            <a:endParaRPr lang="ru-RU" dirty="0" smtClean="0"/>
          </a:p>
          <a:p>
            <a:pPr algn="ctr"/>
            <a:endParaRPr lang="ru-RU" dirty="0"/>
          </a:p>
          <a:p>
            <a:pPr algn="ctr"/>
            <a:endParaRPr lang="ru-RU" dirty="0" smtClean="0"/>
          </a:p>
          <a:p>
            <a:pPr algn="ctr"/>
            <a:endParaRPr lang="ru-RU" dirty="0" smtClean="0"/>
          </a:p>
          <a:p>
            <a:pPr algn="ctr"/>
            <a:endParaRPr lang="ru-RU" dirty="0"/>
          </a:p>
          <a:p>
            <a:pPr algn="ctr"/>
            <a:endParaRPr lang="ru-RU" dirty="0" smtClean="0"/>
          </a:p>
          <a:p>
            <a:pPr algn="ctr"/>
            <a:endParaRPr lang="ru-RU" dirty="0" smtClean="0"/>
          </a:p>
          <a:p>
            <a:pPr algn="ctr"/>
            <a:endParaRPr lang="ru-RU" dirty="0"/>
          </a:p>
          <a:p>
            <a:pPr algn="ctr"/>
            <a:endParaRPr lang="ru-RU" dirty="0" smtClean="0"/>
          </a:p>
          <a:p>
            <a:pPr algn="ctr"/>
            <a:endParaRPr lang="ru-RU" dirty="0"/>
          </a:p>
          <a:p>
            <a:pPr algn="ctr"/>
            <a:endParaRPr lang="ru-RU" dirty="0" smtClean="0"/>
          </a:p>
          <a:p>
            <a:endParaRPr lang="ru-RU" sz="2000" dirty="0" smtClean="0">
              <a:solidFill>
                <a:schemeClr val="bg1"/>
              </a:solidFill>
            </a:endParaRPr>
          </a:p>
          <a:p>
            <a:endParaRPr lang="ru-RU" sz="2000" dirty="0">
              <a:solidFill>
                <a:schemeClr val="bg1"/>
              </a:solidFill>
            </a:endParaRPr>
          </a:p>
          <a:p>
            <a:r>
              <a:rPr lang="ru-RU" sz="2000" dirty="0" smtClean="0">
                <a:solidFill>
                  <a:schemeClr val="bg1"/>
                </a:solidFill>
              </a:rPr>
              <a:t>Основание</a:t>
            </a:r>
            <a:r>
              <a:rPr lang="ru-RU" sz="2000" dirty="0">
                <a:solidFill>
                  <a:schemeClr val="bg1"/>
                </a:solidFill>
              </a:rPr>
              <a:t>: </a:t>
            </a:r>
            <a:r>
              <a:rPr lang="ru-RU" sz="2000" dirty="0" smtClean="0">
                <a:solidFill>
                  <a:schemeClr val="bg1"/>
                </a:solidFill>
              </a:rPr>
              <a:t>перепись Уфимского уезда Сибирской губернии. РГДА ф.350 оп.2 д.3792 л. 106 об. 109</a:t>
            </a:r>
            <a:endParaRPr lang="ru-RU" sz="2000" dirty="0">
              <a:solidFill>
                <a:schemeClr val="bg1"/>
              </a:solidFill>
            </a:endParaRPr>
          </a:p>
        </p:txBody>
      </p:sp>
      <p:sp>
        <p:nvSpPr>
          <p:cNvPr id="4" name="Объект 3"/>
          <p:cNvSpPr>
            <a:spLocks noGrp="1"/>
          </p:cNvSpPr>
          <p:nvPr>
            <p:ph sz="half" idx="1"/>
          </p:nvPr>
        </p:nvSpPr>
        <p:spPr>
          <a:xfrm>
            <a:off x="4644008" y="273050"/>
            <a:ext cx="4248472" cy="5853113"/>
          </a:xfrm>
        </p:spPr>
        <p:txBody>
          <a:bodyPr/>
          <a:lstStyle/>
          <a:p>
            <a:endParaRPr lang="ru-RU"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descr="C:\Users\Шеф\Desktop\Знаменательные даты\Знаменательные даты 2024 г фото\Булзи 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23432"/>
            <a:ext cx="4392008" cy="3294006"/>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descr="C:\Users\Шеф\Desktop\Знаменательные даты\Знаменательные даты 2024 г фото\Булзи 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62" t="7077" b="3914"/>
          <a:stretch/>
        </p:blipFill>
        <p:spPr bwMode="auto">
          <a:xfrm>
            <a:off x="4644010" y="3501008"/>
            <a:ext cx="4406938" cy="3016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4663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179512" y="116632"/>
            <a:ext cx="5184576" cy="6408712"/>
          </a:xfrm>
        </p:spPr>
        <p:txBody>
          <a:bodyPr>
            <a:normAutofit lnSpcReduction="10000"/>
          </a:bodyPr>
          <a:lstStyle/>
          <a:p>
            <a:pPr algn="ctr"/>
            <a:endParaRPr lang="ru-RU" sz="2000" i="1" dirty="0" smtClean="0"/>
          </a:p>
          <a:p>
            <a:pPr algn="ctr"/>
            <a:r>
              <a:rPr lang="ru-RU" sz="2800" b="1" i="1" dirty="0" smtClean="0"/>
              <a:t>130 лет </a:t>
            </a:r>
          </a:p>
          <a:p>
            <a:pPr algn="ctr"/>
            <a:r>
              <a:rPr lang="ru-RU" sz="2800" b="1" i="1" dirty="0" smtClean="0"/>
              <a:t>со дня основания </a:t>
            </a:r>
          </a:p>
          <a:p>
            <a:pPr algn="ctr"/>
            <a:r>
              <a:rPr lang="ru-RU" sz="2800" b="1" i="1" dirty="0" smtClean="0"/>
              <a:t>поселка Маук</a:t>
            </a:r>
          </a:p>
          <a:p>
            <a:pPr lvl="0" algn="ctr">
              <a:buClr>
                <a:prstClr val="white">
                  <a:shade val="95000"/>
                </a:prstClr>
              </a:buClr>
            </a:pPr>
            <a:r>
              <a:rPr lang="ru-RU" sz="2800" b="1" i="1" dirty="0" smtClean="0">
                <a:solidFill>
                  <a:prstClr val="white"/>
                </a:solidFill>
              </a:rPr>
              <a:t>(1894 год)</a:t>
            </a:r>
            <a:endParaRPr lang="ru-RU" sz="2800" b="1" i="1" dirty="0">
              <a:solidFill>
                <a:prstClr val="white"/>
              </a:solidFill>
            </a:endParaRPr>
          </a:p>
          <a:p>
            <a:pPr algn="ctr"/>
            <a:endParaRPr lang="ru-RU" sz="2000" b="1" i="1" dirty="0" smtClean="0"/>
          </a:p>
          <a:p>
            <a:pPr algn="ctr"/>
            <a:endParaRPr lang="ru-RU" sz="2000" i="1" dirty="0" smtClean="0"/>
          </a:p>
          <a:p>
            <a:pPr algn="ctr"/>
            <a:r>
              <a:rPr lang="ru-RU" sz="2400" b="1" dirty="0" smtClean="0">
                <a:ea typeface="Times New Roman"/>
              </a:rPr>
              <a:t>(ныне поселок Маук </a:t>
            </a:r>
            <a:r>
              <a:rPr lang="ru-RU" sz="2400" b="1" dirty="0" err="1" smtClean="0">
                <a:ea typeface="Times New Roman"/>
              </a:rPr>
              <a:t>Каслинского</a:t>
            </a:r>
            <a:r>
              <a:rPr lang="ru-RU" sz="2400" b="1" dirty="0" smtClean="0">
                <a:ea typeface="Times New Roman"/>
              </a:rPr>
              <a:t> </a:t>
            </a:r>
          </a:p>
          <a:p>
            <a:pPr algn="ctr"/>
            <a:r>
              <a:rPr lang="ru-RU" sz="2400" b="1" dirty="0" smtClean="0">
                <a:ea typeface="Times New Roman"/>
              </a:rPr>
              <a:t>    района </a:t>
            </a:r>
          </a:p>
          <a:p>
            <a:pPr algn="ctr"/>
            <a:r>
              <a:rPr lang="ru-RU" sz="2400" b="1" dirty="0" smtClean="0">
                <a:ea typeface="Times New Roman"/>
              </a:rPr>
              <a:t>Челябинской </a:t>
            </a:r>
            <a:r>
              <a:rPr lang="ru-RU" sz="2400" b="1" dirty="0">
                <a:ea typeface="Times New Roman"/>
              </a:rPr>
              <a:t>области</a:t>
            </a:r>
            <a:r>
              <a:rPr lang="ru-RU" sz="2400" b="1" dirty="0" smtClean="0">
                <a:ea typeface="Times New Roman"/>
              </a:rPr>
              <a:t>)</a:t>
            </a:r>
          </a:p>
          <a:p>
            <a:pPr algn="ctr"/>
            <a:endParaRPr lang="ru-RU" sz="2400" i="1" dirty="0">
              <a:ea typeface="Times New Roman"/>
            </a:endParaRPr>
          </a:p>
          <a:p>
            <a:pPr algn="ctr"/>
            <a:endParaRPr lang="ru-RU" sz="2000" i="1" dirty="0" smtClean="0">
              <a:ea typeface="Times New Roman"/>
            </a:endParaRPr>
          </a:p>
          <a:p>
            <a:pPr algn="ctr"/>
            <a:endParaRPr lang="ru-RU" sz="2000" i="1" dirty="0">
              <a:ea typeface="Times New Roman"/>
            </a:endParaRPr>
          </a:p>
          <a:p>
            <a:pPr algn="ctr"/>
            <a:endParaRPr lang="ru-RU" sz="2000" i="1" dirty="0" smtClean="0">
              <a:ea typeface="Times New Roman"/>
            </a:endParaRPr>
          </a:p>
          <a:p>
            <a:pPr algn="ctr"/>
            <a:endParaRPr lang="ru-RU" sz="1000" i="1" dirty="0" smtClean="0"/>
          </a:p>
          <a:p>
            <a:pPr algn="just"/>
            <a:endParaRPr lang="ru-RU" i="1" dirty="0" smtClean="0">
              <a:solidFill>
                <a:schemeClr val="bg1"/>
              </a:solidFill>
            </a:endParaRPr>
          </a:p>
          <a:p>
            <a:pPr algn="just"/>
            <a:endParaRPr lang="ru-RU" i="1" dirty="0">
              <a:solidFill>
                <a:schemeClr val="bg1"/>
              </a:solidFill>
            </a:endParaRPr>
          </a:p>
          <a:p>
            <a:pPr algn="ctr"/>
            <a:r>
              <a:rPr lang="ru-RU" dirty="0" smtClean="0">
                <a:solidFill>
                  <a:schemeClr val="bg1"/>
                </a:solidFill>
              </a:rPr>
              <a:t>Основание: Энциклопедия ЧО, 2008 г. том 4, лист 164</a:t>
            </a:r>
            <a:endParaRPr lang="ru-RU" dirty="0"/>
          </a:p>
          <a:p>
            <a:pPr algn="ctr"/>
            <a:endParaRPr lang="ru-RU" sz="1800" i="1"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descr="C:\Users\Шеф\Desktop\Знаменательные даты\Знаменательные даты 2024 г фото\Маук 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292894"/>
            <a:ext cx="3816424" cy="292008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kasli-gazeta.ru/wp-content/uploads/2019/06/%D0%9C%D0%B0%D1%83%D0%BA-%D0%90%D0%BD%D1%82%D1%80%D0%B5-900x6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5748" y="3429000"/>
            <a:ext cx="3898527"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2526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0" y="455424"/>
            <a:ext cx="4464496" cy="5976664"/>
          </a:xfrm>
        </p:spPr>
        <p:txBody>
          <a:bodyPr>
            <a:normAutofit fontScale="25000" lnSpcReduction="20000"/>
          </a:bodyPr>
          <a:lstStyle/>
          <a:p>
            <a:pPr algn="ctr"/>
            <a:r>
              <a:rPr lang="ru-RU" sz="7200" b="1" i="1" dirty="0" smtClean="0"/>
              <a:t>120 лет  </a:t>
            </a:r>
          </a:p>
          <a:p>
            <a:pPr algn="ctr"/>
            <a:r>
              <a:rPr lang="ru-RU" sz="7200" b="1" i="1" dirty="0" smtClean="0"/>
              <a:t>со </a:t>
            </a:r>
            <a:r>
              <a:rPr lang="ru-RU" sz="7200" b="1" i="1" dirty="0"/>
              <a:t>дня рождения</a:t>
            </a:r>
          </a:p>
          <a:p>
            <a:pPr algn="ctr"/>
            <a:r>
              <a:rPr lang="ru-RU" sz="7200" b="1" i="1" dirty="0" smtClean="0"/>
              <a:t>Колесникова Сергея Георгиевича</a:t>
            </a:r>
            <a:endParaRPr lang="ru-RU" sz="7200" b="1" i="1" dirty="0"/>
          </a:p>
          <a:p>
            <a:pPr lvl="0" algn="ctr">
              <a:buClr>
                <a:prstClr val="white">
                  <a:shade val="95000"/>
                </a:prstClr>
              </a:buClr>
            </a:pPr>
            <a:r>
              <a:rPr lang="ru-RU" sz="7200" b="1" i="1" dirty="0" smtClean="0">
                <a:solidFill>
                  <a:prstClr val="white"/>
                </a:solidFill>
              </a:rPr>
              <a:t>(14.08.1904-1971)</a:t>
            </a:r>
          </a:p>
          <a:p>
            <a:pPr lvl="0" algn="just">
              <a:buClr>
                <a:prstClr val="white">
                  <a:shade val="95000"/>
                </a:prstClr>
              </a:buClr>
            </a:pPr>
            <a:endParaRPr lang="ru-RU" sz="7200" dirty="0" smtClean="0"/>
          </a:p>
          <a:p>
            <a:pPr lvl="0" algn="just">
              <a:buClr>
                <a:prstClr val="white">
                  <a:shade val="95000"/>
                </a:prstClr>
              </a:buClr>
            </a:pPr>
            <a:r>
              <a:rPr lang="ru-RU" sz="7200" dirty="0" smtClean="0"/>
              <a:t>Уроженец </a:t>
            </a:r>
            <a:r>
              <a:rPr lang="ru-RU" sz="7200" dirty="0"/>
              <a:t>п. Касли,  </a:t>
            </a:r>
            <a:r>
              <a:rPr lang="ru-RU" sz="7200" dirty="0" smtClean="0"/>
              <a:t>генерал-майор артиллерии, участник Великой Отечественной войны 1941-1945 гг. </a:t>
            </a:r>
          </a:p>
          <a:p>
            <a:pPr algn="just">
              <a:buClr>
                <a:prstClr val="white">
                  <a:shade val="95000"/>
                </a:prstClr>
              </a:buClr>
            </a:pPr>
            <a:r>
              <a:rPr lang="ru-RU" sz="7200" dirty="0"/>
              <a:t>Во время Великой Отечественной войны </a:t>
            </a:r>
            <a:r>
              <a:rPr lang="ru-RU" sz="7200" dirty="0" smtClean="0"/>
              <a:t>       С.Г. Колесников </a:t>
            </a:r>
            <a:r>
              <a:rPr lang="ru-RU" sz="7200" dirty="0"/>
              <a:t>командовал 146-м артиллерийским полком 96-й стрелковой дивизии и 46-й легко-артиллерийской бригадой 12-й артиллерийской </a:t>
            </a:r>
            <a:r>
              <a:rPr lang="ru-RU" sz="7200" dirty="0" smtClean="0"/>
              <a:t>дивизии. </a:t>
            </a:r>
          </a:p>
          <a:p>
            <a:pPr algn="just">
              <a:buClr>
                <a:prstClr val="white">
                  <a:shade val="95000"/>
                </a:prstClr>
              </a:buClr>
            </a:pPr>
            <a:r>
              <a:rPr lang="ru-RU" sz="7200" dirty="0" smtClean="0"/>
              <a:t>29 </a:t>
            </a:r>
            <a:r>
              <a:rPr lang="ru-RU" sz="7200" dirty="0"/>
              <a:t>октября 1949 года за разработку и испытание первой советской атомной бомбы Колесников был награжден орденом Ленина.</a:t>
            </a:r>
          </a:p>
          <a:p>
            <a:pPr algn="just">
              <a:buClr>
                <a:prstClr val="white">
                  <a:shade val="95000"/>
                </a:prstClr>
              </a:buClr>
            </a:pPr>
            <a:r>
              <a:rPr lang="ru-RU" sz="7200" dirty="0" smtClean="0"/>
              <a:t>Награжден </a:t>
            </a:r>
            <a:r>
              <a:rPr lang="ru-RU" sz="7200" dirty="0"/>
              <a:t>двумя орденами Ленина, пятью орденами Красного Знамени, тремя орденами Суворова 2-й степени, орденом Красной Звезды, медалями.</a:t>
            </a:r>
          </a:p>
          <a:p>
            <a:pPr lvl="0" algn="just">
              <a:buClr>
                <a:prstClr val="white">
                  <a:shade val="95000"/>
                </a:prstClr>
              </a:buClr>
            </a:pPr>
            <a:endParaRPr lang="ru-RU" sz="7200" dirty="0">
              <a:solidFill>
                <a:prstClr val="white"/>
              </a:solidFill>
            </a:endParaRPr>
          </a:p>
          <a:p>
            <a:pPr lvl="0" algn="just">
              <a:buClr>
                <a:prstClr val="white">
                  <a:shade val="95000"/>
                </a:prstClr>
              </a:buClr>
            </a:pPr>
            <a:endParaRPr lang="ru-RU" sz="1800" dirty="0" smtClean="0">
              <a:solidFill>
                <a:prstClr val="white"/>
              </a:solidFill>
            </a:endParaRPr>
          </a:p>
          <a:p>
            <a:pPr lvl="0" algn="just">
              <a:buClr>
                <a:prstClr val="white">
                  <a:shade val="95000"/>
                </a:prstClr>
              </a:buClr>
            </a:pPr>
            <a:r>
              <a:rPr lang="ru-RU" sz="4800" dirty="0" smtClean="0">
                <a:solidFill>
                  <a:schemeClr val="bg1"/>
                </a:solidFill>
              </a:rPr>
              <a:t>Основание: </a:t>
            </a:r>
            <a:r>
              <a:rPr lang="ru-RU" sz="4800" dirty="0">
                <a:solidFill>
                  <a:schemeClr val="bg1"/>
                </a:solidFill>
              </a:rPr>
              <a:t>Сведения ведомственного архива </a:t>
            </a:r>
            <a:r>
              <a:rPr lang="ru-RU" sz="4800" dirty="0" smtClean="0">
                <a:solidFill>
                  <a:schemeClr val="bg1"/>
                </a:solidFill>
              </a:rPr>
              <a:t>                       </a:t>
            </a:r>
          </a:p>
          <a:p>
            <a:pPr lvl="0" algn="just">
              <a:buClr>
                <a:prstClr val="white">
                  <a:shade val="95000"/>
                </a:prstClr>
              </a:buClr>
            </a:pPr>
            <a:r>
              <a:rPr lang="ru-RU" sz="4800" dirty="0" smtClean="0">
                <a:solidFill>
                  <a:schemeClr val="bg1"/>
                </a:solidFill>
              </a:rPr>
              <a:t>МУ </a:t>
            </a:r>
            <a:r>
              <a:rPr lang="ru-RU" sz="4800" dirty="0">
                <a:solidFill>
                  <a:schemeClr val="bg1"/>
                </a:solidFill>
              </a:rPr>
              <a:t>«</a:t>
            </a:r>
            <a:r>
              <a:rPr lang="ru-RU" sz="4800" dirty="0" err="1">
                <a:solidFill>
                  <a:schemeClr val="bg1"/>
                </a:solidFill>
              </a:rPr>
              <a:t>Каслинский</a:t>
            </a:r>
            <a:r>
              <a:rPr lang="ru-RU" sz="4800" dirty="0">
                <a:solidFill>
                  <a:schemeClr val="bg1"/>
                </a:solidFill>
              </a:rPr>
              <a:t> историко-художественный музей» </a:t>
            </a:r>
            <a:r>
              <a:rPr lang="ru-RU" sz="4800" dirty="0" smtClean="0">
                <a:solidFill>
                  <a:schemeClr val="bg1"/>
                </a:solidFill>
              </a:rPr>
              <a:t>г</a:t>
            </a:r>
            <a:r>
              <a:rPr lang="ru-RU" sz="4800" dirty="0">
                <a:solidFill>
                  <a:schemeClr val="bg1"/>
                </a:solidFill>
              </a:rPr>
              <a:t>. Касли</a:t>
            </a:r>
          </a:p>
        </p:txBody>
      </p:sp>
      <p:sp>
        <p:nvSpPr>
          <p:cNvPr id="4" name="Объект 3"/>
          <p:cNvSpPr>
            <a:spLocks noGrp="1"/>
          </p:cNvSpPr>
          <p:nvPr>
            <p:ph sz="half" idx="1"/>
          </p:nvPr>
        </p:nvSpPr>
        <p:spPr>
          <a:xfrm>
            <a:off x="4666270" y="116632"/>
            <a:ext cx="4226210" cy="6408712"/>
          </a:xfrm>
        </p:spPr>
        <p:txBody>
          <a:bodyPr/>
          <a:lstStyle/>
          <a:p>
            <a:endParaRPr lang="ru-RU"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Шеф\Desktop\Знаменательные даты\Знаменательные даты 2024 г фото\Колесников С.Г. 1 Награды и кобура.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631" y="3933056"/>
            <a:ext cx="4140000" cy="2520280"/>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Шеф\Desktop\Знаменательные даты\Знаменательные даты 2024 г фото\Колесников С.Г.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9832" y="116632"/>
            <a:ext cx="3312367"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76047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179512" y="116632"/>
            <a:ext cx="4680520" cy="6408712"/>
          </a:xfrm>
        </p:spPr>
        <p:txBody>
          <a:bodyPr>
            <a:normAutofit fontScale="92500" lnSpcReduction="10000"/>
          </a:bodyPr>
          <a:lstStyle/>
          <a:p>
            <a:pPr algn="ctr"/>
            <a:endParaRPr lang="ru-RU" sz="2000" dirty="0" smtClean="0"/>
          </a:p>
          <a:p>
            <a:pPr algn="ctr"/>
            <a:r>
              <a:rPr lang="ru-RU" sz="2400" b="1" i="1" dirty="0" smtClean="0"/>
              <a:t>70 лет </a:t>
            </a:r>
          </a:p>
          <a:p>
            <a:pPr algn="ctr"/>
            <a:r>
              <a:rPr lang="ru-RU" sz="2400" b="1" i="1" dirty="0" smtClean="0"/>
              <a:t>со дня образования </a:t>
            </a:r>
          </a:p>
          <a:p>
            <a:pPr algn="ctr"/>
            <a:r>
              <a:rPr lang="ru-RU" sz="2400" b="1" i="1" dirty="0" smtClean="0"/>
              <a:t>средней школы № 5 г. Касли</a:t>
            </a:r>
          </a:p>
          <a:p>
            <a:pPr algn="ctr"/>
            <a:r>
              <a:rPr lang="ru-RU" sz="2400" b="1" i="1" dirty="0" smtClean="0">
                <a:solidFill>
                  <a:prstClr val="white"/>
                </a:solidFill>
              </a:rPr>
              <a:t>(01 сентября 1954 года)</a:t>
            </a:r>
            <a:endParaRPr lang="ru-RU" sz="2400" b="1" i="1" dirty="0">
              <a:solidFill>
                <a:prstClr val="white"/>
              </a:solidFill>
            </a:endParaRPr>
          </a:p>
          <a:p>
            <a:pPr algn="ctr"/>
            <a:endParaRPr lang="ru-RU" sz="2400" b="1" i="1" dirty="0" smtClean="0"/>
          </a:p>
          <a:p>
            <a:pPr algn="ctr"/>
            <a:endParaRPr lang="ru-RU" sz="2000" dirty="0" smtClean="0"/>
          </a:p>
          <a:p>
            <a:pPr algn="ctr"/>
            <a:r>
              <a:rPr lang="ru-RU" sz="2200" dirty="0" smtClean="0">
                <a:ea typeface="Times New Roman"/>
              </a:rPr>
              <a:t>(</a:t>
            </a:r>
            <a:r>
              <a:rPr lang="ru-RU" sz="2200" dirty="0">
                <a:ea typeface="Times New Roman"/>
              </a:rPr>
              <a:t>ныне муниципальное </a:t>
            </a:r>
            <a:r>
              <a:rPr lang="ru-RU" sz="2200" dirty="0" smtClean="0">
                <a:ea typeface="Times New Roman"/>
              </a:rPr>
              <a:t>общеобразовательное </a:t>
            </a:r>
            <a:r>
              <a:rPr lang="ru-RU" sz="2200" dirty="0">
                <a:ea typeface="Times New Roman"/>
              </a:rPr>
              <a:t>учреждение </a:t>
            </a:r>
            <a:r>
              <a:rPr lang="ru-RU" sz="2200" dirty="0" smtClean="0">
                <a:ea typeface="Times New Roman"/>
              </a:rPr>
              <a:t>«</a:t>
            </a:r>
            <a:r>
              <a:rPr lang="ru-RU" sz="2200" dirty="0" err="1" smtClean="0">
                <a:ea typeface="Times New Roman"/>
              </a:rPr>
              <a:t>Каслинская</a:t>
            </a:r>
            <a:r>
              <a:rPr lang="ru-RU" sz="2200" dirty="0" smtClean="0">
                <a:ea typeface="Times New Roman"/>
              </a:rPr>
              <a:t> основная общеобразовательная школа № 25»</a:t>
            </a:r>
          </a:p>
          <a:p>
            <a:pPr algn="ctr"/>
            <a:r>
              <a:rPr lang="ru-RU" sz="2200" dirty="0" smtClean="0">
                <a:ea typeface="Times New Roman"/>
              </a:rPr>
              <a:t> г. Касли) </a:t>
            </a:r>
            <a:endParaRPr lang="ru-RU" sz="2200" dirty="0">
              <a:ea typeface="Times New Roman"/>
            </a:endParaRPr>
          </a:p>
          <a:p>
            <a:pPr algn="ctr"/>
            <a:endParaRPr lang="ru-RU" sz="2200" dirty="0" smtClean="0">
              <a:ea typeface="Times New Roman"/>
            </a:endParaRPr>
          </a:p>
          <a:p>
            <a:pPr algn="ctr"/>
            <a:endParaRPr lang="ru-RU" sz="2000" dirty="0" smtClean="0">
              <a:ea typeface="Times New Roman"/>
            </a:endParaRPr>
          </a:p>
          <a:p>
            <a:pPr algn="ctr"/>
            <a:endParaRPr lang="ru-RU" sz="2000" dirty="0">
              <a:ea typeface="Times New Roman"/>
            </a:endParaRPr>
          </a:p>
          <a:p>
            <a:pPr algn="ctr"/>
            <a:endParaRPr lang="ru-RU" sz="2000" dirty="0" smtClean="0">
              <a:ea typeface="Times New Roman"/>
            </a:endParaRPr>
          </a:p>
          <a:p>
            <a:pPr algn="ctr"/>
            <a:endParaRPr lang="ru-RU" sz="1000" dirty="0" smtClean="0"/>
          </a:p>
          <a:p>
            <a:pPr algn="ctr"/>
            <a:endParaRPr lang="ru-RU" sz="1000" dirty="0"/>
          </a:p>
          <a:p>
            <a:pPr algn="ctr"/>
            <a:endParaRPr lang="ru-RU" sz="1000" dirty="0" smtClean="0"/>
          </a:p>
          <a:p>
            <a:pPr algn="just"/>
            <a:r>
              <a:rPr lang="ru-RU" sz="1500" dirty="0" smtClean="0">
                <a:solidFill>
                  <a:schemeClr val="bg1"/>
                </a:solidFill>
              </a:rPr>
              <a:t>Основание: </a:t>
            </a:r>
            <a:r>
              <a:rPr lang="ru-RU" sz="1500" dirty="0">
                <a:solidFill>
                  <a:schemeClr val="bg1"/>
                </a:solidFill>
              </a:rPr>
              <a:t>Решение </a:t>
            </a:r>
            <a:r>
              <a:rPr lang="ru-RU" sz="1500" dirty="0" smtClean="0">
                <a:solidFill>
                  <a:schemeClr val="bg1"/>
                </a:solidFill>
              </a:rPr>
              <a:t>Исполкома </a:t>
            </a:r>
            <a:r>
              <a:rPr lang="ru-RU" sz="1500" dirty="0" err="1" smtClean="0">
                <a:solidFill>
                  <a:schemeClr val="bg1"/>
                </a:solidFill>
              </a:rPr>
              <a:t>Каслинского</a:t>
            </a:r>
            <a:r>
              <a:rPr lang="ru-RU" sz="1500" dirty="0" smtClean="0">
                <a:solidFill>
                  <a:schemeClr val="bg1"/>
                </a:solidFill>
              </a:rPr>
              <a:t> городского Совета </a:t>
            </a:r>
            <a:r>
              <a:rPr lang="ru-RU" sz="1500" dirty="0">
                <a:solidFill>
                  <a:schemeClr val="bg1"/>
                </a:solidFill>
              </a:rPr>
              <a:t>депутатов трудящихся от </a:t>
            </a:r>
            <a:r>
              <a:rPr lang="ru-RU" sz="1500" dirty="0" smtClean="0">
                <a:solidFill>
                  <a:schemeClr val="bg1"/>
                </a:solidFill>
              </a:rPr>
              <a:t>02.06.1954 № 114</a:t>
            </a:r>
            <a:endParaRPr lang="ru-RU" sz="1500" dirty="0">
              <a:solidFill>
                <a:schemeClr val="bg1"/>
              </a:solidFill>
            </a:endParaRPr>
          </a:p>
          <a:p>
            <a:pPr algn="just"/>
            <a:endParaRPr lang="ru-RU" sz="1800"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2" name="Picture 2" descr="C:\Users\Шеф\Desktop\Знаменательные даты\Знаменательные даты 2024 г фото\Школа № 25 Касли.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7360" y="764704"/>
            <a:ext cx="4428032" cy="3347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216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107504" y="476672"/>
            <a:ext cx="4176463" cy="6120680"/>
          </a:xfrm>
        </p:spPr>
        <p:txBody>
          <a:bodyPr>
            <a:normAutofit fontScale="25000" lnSpcReduction="20000"/>
          </a:bodyPr>
          <a:lstStyle/>
          <a:p>
            <a:pPr algn="ctr"/>
            <a:r>
              <a:rPr lang="ru-RU" sz="8000" b="1" i="1" dirty="0" smtClean="0"/>
              <a:t>100 лет </a:t>
            </a:r>
          </a:p>
          <a:p>
            <a:pPr algn="ctr"/>
            <a:r>
              <a:rPr lang="ru-RU" sz="8000" b="1" i="1" dirty="0" smtClean="0"/>
              <a:t> со дня рождения</a:t>
            </a:r>
          </a:p>
          <a:p>
            <a:pPr algn="ctr"/>
            <a:r>
              <a:rPr lang="ru-RU" sz="8000" b="1" i="1" dirty="0" err="1" smtClean="0"/>
              <a:t>Самойлина</a:t>
            </a:r>
            <a:r>
              <a:rPr lang="ru-RU" sz="8000" b="1" i="1" dirty="0" smtClean="0"/>
              <a:t> Виктора Васильевича</a:t>
            </a:r>
          </a:p>
          <a:p>
            <a:pPr lvl="0" algn="ctr">
              <a:buClr>
                <a:prstClr val="white">
                  <a:shade val="95000"/>
                </a:prstClr>
              </a:buClr>
            </a:pPr>
            <a:r>
              <a:rPr lang="ru-RU" sz="8000" b="1" i="1" dirty="0" smtClean="0">
                <a:solidFill>
                  <a:prstClr val="white"/>
                </a:solidFill>
              </a:rPr>
              <a:t>(17.09.1924- </a:t>
            </a:r>
            <a:r>
              <a:rPr lang="ru-RU" sz="7200" b="1" i="1" dirty="0" smtClean="0">
                <a:solidFill>
                  <a:prstClr val="white"/>
                </a:solidFill>
              </a:rPr>
              <a:t>)</a:t>
            </a:r>
          </a:p>
          <a:p>
            <a:pPr algn="just"/>
            <a:endParaRPr lang="ru-RU" sz="6400" dirty="0" smtClean="0"/>
          </a:p>
          <a:p>
            <a:pPr algn="just"/>
            <a:r>
              <a:rPr lang="ru-RU" sz="7200" dirty="0" smtClean="0"/>
              <a:t>Уроженец </a:t>
            </a:r>
            <a:r>
              <a:rPr lang="ru-RU" sz="7200" dirty="0"/>
              <a:t>п. </a:t>
            </a:r>
            <a:r>
              <a:rPr lang="ru-RU" sz="7200" dirty="0" smtClean="0"/>
              <a:t>Касли. Служащий органов государственной безопасности, подполковник в отставке, участник Великой Отечественной войны. </a:t>
            </a:r>
            <a:r>
              <a:rPr lang="ru-RU" sz="7200" dirty="0" smtClean="0">
                <a:ea typeface="Times New Roman"/>
              </a:rPr>
              <a:t>Награжден </a:t>
            </a:r>
            <a:r>
              <a:rPr lang="ru-RU" sz="7200" dirty="0">
                <a:ea typeface="Times New Roman"/>
              </a:rPr>
              <a:t>орденами Отечественной войны 1-й (1985 г.) и 2-й степеней (1944 г.), Красной Звезды (1945 г.), </a:t>
            </a:r>
            <a:r>
              <a:rPr lang="ru-RU" sz="7200" dirty="0" smtClean="0">
                <a:ea typeface="Times New Roman"/>
              </a:rPr>
              <a:t>Красного </a:t>
            </a:r>
            <a:r>
              <a:rPr lang="ru-RU" sz="7200" dirty="0">
                <a:ea typeface="Times New Roman"/>
              </a:rPr>
              <a:t>Знамени (1945 г.), медалью «За боевые заслуги» и другими медалями.</a:t>
            </a:r>
          </a:p>
          <a:p>
            <a:pPr algn="just" fontAlgn="base"/>
            <a:r>
              <a:rPr lang="ru-RU" sz="7200" dirty="0">
                <a:ea typeface="Times New Roman"/>
              </a:rPr>
              <a:t>Имя Виктора Васильевича </a:t>
            </a:r>
            <a:r>
              <a:rPr lang="ru-RU" sz="7200" dirty="0" err="1">
                <a:ea typeface="Times New Roman"/>
              </a:rPr>
              <a:t>Самойлина</a:t>
            </a:r>
            <a:r>
              <a:rPr lang="ru-RU" sz="7200" dirty="0">
                <a:ea typeface="Times New Roman"/>
              </a:rPr>
              <a:t> занесено в энциклопедию «Лучшие люди России», увековечено в Зале Славы на Поклонной горе в Москве и на Алее Славы в Челябинске.</a:t>
            </a:r>
            <a:r>
              <a:rPr lang="ru-RU" sz="7200" dirty="0">
                <a:solidFill>
                  <a:srgbClr val="0A0A0A"/>
                </a:solidFill>
                <a:ea typeface="Times New Roman"/>
              </a:rPr>
              <a:t> </a:t>
            </a:r>
            <a:endParaRPr lang="ru-RU" sz="7200" dirty="0">
              <a:ea typeface="Times New Roman"/>
            </a:endParaRPr>
          </a:p>
          <a:p>
            <a:pPr algn="just"/>
            <a:endParaRPr lang="ru-RU" sz="7200" dirty="0" smtClean="0"/>
          </a:p>
          <a:p>
            <a:pPr algn="just"/>
            <a:endParaRPr lang="ru-RU" sz="2600" dirty="0" smtClean="0"/>
          </a:p>
          <a:p>
            <a:pPr algn="just"/>
            <a:endParaRPr lang="ru-RU" sz="2600" dirty="0"/>
          </a:p>
          <a:p>
            <a:pPr algn="just"/>
            <a:endParaRPr lang="ru-RU" sz="2600" dirty="0" smtClean="0"/>
          </a:p>
          <a:p>
            <a:pPr algn="just"/>
            <a:endParaRPr lang="ru-RU" sz="2600" dirty="0"/>
          </a:p>
          <a:p>
            <a:pPr algn="just"/>
            <a:endParaRPr lang="ru-RU" sz="2600" dirty="0"/>
          </a:p>
          <a:p>
            <a:pPr algn="just"/>
            <a:endParaRPr lang="ru-RU" sz="2600" dirty="0" smtClean="0"/>
          </a:p>
          <a:p>
            <a:pPr algn="just"/>
            <a:endParaRPr lang="ru-RU" sz="2600" dirty="0"/>
          </a:p>
          <a:p>
            <a:pPr algn="just"/>
            <a:r>
              <a:rPr lang="ru-RU" sz="4400" dirty="0">
                <a:solidFill>
                  <a:schemeClr val="bg1"/>
                </a:solidFill>
              </a:rPr>
              <a:t>Основание</a:t>
            </a:r>
            <a:r>
              <a:rPr lang="ru-RU" sz="4400" dirty="0" smtClean="0">
                <a:solidFill>
                  <a:schemeClr val="bg1"/>
                </a:solidFill>
              </a:rPr>
              <a:t>: </a:t>
            </a:r>
            <a:r>
              <a:rPr lang="ru-RU" sz="4400" dirty="0">
                <a:solidFill>
                  <a:schemeClr val="bg1"/>
                </a:solidFill>
              </a:rPr>
              <a:t>Энциклопедия ЧО, 2008 г.</a:t>
            </a:r>
          </a:p>
          <a:p>
            <a:pPr algn="just"/>
            <a:r>
              <a:rPr lang="ru-RU" sz="4400" dirty="0">
                <a:solidFill>
                  <a:schemeClr val="bg1"/>
                </a:solidFill>
              </a:rPr>
              <a:t>том </a:t>
            </a:r>
            <a:r>
              <a:rPr lang="ru-RU" sz="4400" dirty="0" smtClean="0">
                <a:solidFill>
                  <a:schemeClr val="bg1"/>
                </a:solidFill>
              </a:rPr>
              <a:t>5, </a:t>
            </a:r>
            <a:r>
              <a:rPr lang="ru-RU" sz="4400" dirty="0">
                <a:solidFill>
                  <a:schemeClr val="bg1"/>
                </a:solidFill>
              </a:rPr>
              <a:t>лист </a:t>
            </a:r>
            <a:r>
              <a:rPr lang="ru-RU" sz="4400" dirty="0" smtClean="0">
                <a:solidFill>
                  <a:schemeClr val="bg1"/>
                </a:solidFill>
              </a:rPr>
              <a:t>742</a:t>
            </a:r>
            <a:endParaRPr lang="ru-RU" sz="4400" dirty="0">
              <a:solidFill>
                <a:schemeClr val="bg1"/>
              </a:solidFill>
            </a:endParaRPr>
          </a:p>
        </p:txBody>
      </p:sp>
      <p:sp>
        <p:nvSpPr>
          <p:cNvPr id="4" name="Объект 3"/>
          <p:cNvSpPr>
            <a:spLocks noGrp="1"/>
          </p:cNvSpPr>
          <p:nvPr>
            <p:ph sz="half" idx="1"/>
          </p:nvPr>
        </p:nvSpPr>
        <p:spPr>
          <a:xfrm>
            <a:off x="4277859" y="273050"/>
            <a:ext cx="4408941" cy="5853113"/>
          </a:xfrm>
        </p:spPr>
        <p:txBody>
          <a:bodyPr/>
          <a:lstStyle/>
          <a:p>
            <a:endParaRPr lang="ru-RU" dirty="0" smtClean="0"/>
          </a:p>
          <a:p>
            <a:endParaRPr lang="ru-RU" dirty="0"/>
          </a:p>
          <a:p>
            <a:endParaRPr lang="ru-RU" dirty="0" smtClean="0"/>
          </a:p>
          <a:p>
            <a:endParaRPr lang="ru-RU" dirty="0"/>
          </a:p>
          <a:p>
            <a:pPr marL="137160" indent="0">
              <a:buNone/>
            </a:pPr>
            <a:endParaRPr lang="ru-RU" sz="800" dirty="0"/>
          </a:p>
          <a:p>
            <a:pPr marL="137160" indent="0">
              <a:buNone/>
            </a:pPr>
            <a:endParaRPr lang="ru-RU" sz="1200" dirty="0" smtClean="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762"/>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6" name="Picture 2" descr="C:\Users\Шеф\Desktop\Знаменательные даты\Знаменательные даты 2024 г фото\Самойлин В.В.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332656"/>
            <a:ext cx="4048454" cy="5995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6906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0" y="476300"/>
            <a:ext cx="4176463" cy="6120680"/>
          </a:xfrm>
        </p:spPr>
        <p:txBody>
          <a:bodyPr>
            <a:normAutofit fontScale="25000" lnSpcReduction="20000"/>
          </a:bodyPr>
          <a:lstStyle/>
          <a:p>
            <a:pPr algn="ctr"/>
            <a:r>
              <a:rPr lang="ru-RU" sz="9600" b="1" i="1" dirty="0" smtClean="0"/>
              <a:t>105 лет </a:t>
            </a:r>
          </a:p>
          <a:p>
            <a:pPr algn="ctr"/>
            <a:r>
              <a:rPr lang="ru-RU" sz="9600" b="1" i="1" dirty="0" smtClean="0"/>
              <a:t>со дня образования </a:t>
            </a:r>
          </a:p>
          <a:p>
            <a:pPr algn="ctr"/>
            <a:r>
              <a:rPr lang="ru-RU" sz="9600" b="1" i="1" dirty="0" smtClean="0"/>
              <a:t>Детского дома № 1 </a:t>
            </a:r>
          </a:p>
          <a:p>
            <a:pPr algn="ctr"/>
            <a:r>
              <a:rPr lang="ru-RU" sz="9600" b="1" i="1" dirty="0" smtClean="0"/>
              <a:t>им. Розы Люксембург </a:t>
            </a:r>
          </a:p>
          <a:p>
            <a:pPr algn="ctr"/>
            <a:r>
              <a:rPr lang="ru-RU" sz="9600" b="1" i="1" dirty="0" smtClean="0">
                <a:solidFill>
                  <a:prstClr val="white"/>
                </a:solidFill>
              </a:rPr>
              <a:t>(15 ноября 1919 года)</a:t>
            </a:r>
          </a:p>
          <a:p>
            <a:pPr lvl="0" algn="ctr">
              <a:buClr>
                <a:prstClr val="white">
                  <a:shade val="95000"/>
                </a:prstClr>
              </a:buClr>
            </a:pPr>
            <a:endParaRPr lang="ru-RU" sz="9600" dirty="0" smtClean="0">
              <a:solidFill>
                <a:prstClr val="white"/>
              </a:solidFill>
            </a:endParaRPr>
          </a:p>
          <a:p>
            <a:pPr lvl="0" algn="ctr">
              <a:buClr>
                <a:prstClr val="white">
                  <a:shade val="95000"/>
                </a:prstClr>
              </a:buClr>
            </a:pPr>
            <a:r>
              <a:rPr lang="ru-RU" sz="9600" dirty="0" smtClean="0">
                <a:solidFill>
                  <a:prstClr val="white"/>
                </a:solidFill>
              </a:rPr>
              <a:t>(ныне муниципальное бюджетное учреждение «Центр помощи детям» </a:t>
            </a:r>
            <a:r>
              <a:rPr lang="ru-RU" sz="9600" dirty="0" err="1" smtClean="0">
                <a:solidFill>
                  <a:prstClr val="white"/>
                </a:solidFill>
              </a:rPr>
              <a:t>Каслинского</a:t>
            </a:r>
            <a:r>
              <a:rPr lang="ru-RU" sz="9600" dirty="0" smtClean="0">
                <a:solidFill>
                  <a:prstClr val="white"/>
                </a:solidFill>
              </a:rPr>
              <a:t> муниципального района г. Касли)</a:t>
            </a:r>
          </a:p>
          <a:p>
            <a:pPr algn="ctr"/>
            <a:endParaRPr lang="ru-RU" sz="9600" dirty="0" smtClean="0"/>
          </a:p>
          <a:p>
            <a:pPr algn="just"/>
            <a:endParaRPr lang="ru-RU" sz="9600" dirty="0" smtClean="0"/>
          </a:p>
          <a:p>
            <a:pPr algn="just"/>
            <a:endParaRPr lang="ru-RU" sz="9600" dirty="0" smtClean="0"/>
          </a:p>
          <a:p>
            <a:pPr algn="just"/>
            <a:endParaRPr lang="ru-RU" sz="3800" dirty="0"/>
          </a:p>
          <a:p>
            <a:pPr algn="just"/>
            <a:endParaRPr lang="ru-RU" sz="1500" dirty="0" smtClean="0"/>
          </a:p>
          <a:p>
            <a:pPr algn="just"/>
            <a:endParaRPr lang="ru-RU" sz="1500" dirty="0" smtClean="0"/>
          </a:p>
          <a:p>
            <a:pPr algn="just"/>
            <a:endParaRPr lang="ru-RU" sz="1500" dirty="0" smtClean="0"/>
          </a:p>
          <a:p>
            <a:pPr algn="just"/>
            <a:endParaRPr lang="ru-RU" sz="1500" dirty="0"/>
          </a:p>
          <a:p>
            <a:pPr algn="just"/>
            <a:endParaRPr lang="ru-RU" sz="1500" dirty="0" smtClean="0"/>
          </a:p>
          <a:p>
            <a:pPr algn="just"/>
            <a:endParaRPr lang="ru-RU" sz="1500" dirty="0"/>
          </a:p>
          <a:p>
            <a:pPr algn="just"/>
            <a:endParaRPr lang="ru-RU" sz="1500" dirty="0" smtClean="0"/>
          </a:p>
          <a:p>
            <a:pPr algn="just"/>
            <a:endParaRPr lang="ru-RU" sz="1500" dirty="0"/>
          </a:p>
          <a:p>
            <a:pPr algn="just"/>
            <a:endParaRPr lang="ru-RU" sz="1500" dirty="0"/>
          </a:p>
          <a:p>
            <a:pPr algn="just"/>
            <a:endParaRPr lang="ru-RU" sz="1500" dirty="0" smtClean="0"/>
          </a:p>
          <a:p>
            <a:pPr algn="just"/>
            <a:endParaRPr lang="ru-RU" sz="4300" dirty="0"/>
          </a:p>
          <a:p>
            <a:r>
              <a:rPr lang="ru-RU" sz="5600" dirty="0">
                <a:solidFill>
                  <a:schemeClr val="bg1"/>
                </a:solidFill>
              </a:rPr>
              <a:t>Основание</a:t>
            </a:r>
            <a:r>
              <a:rPr lang="ru-RU" sz="5600" dirty="0" smtClean="0">
                <a:solidFill>
                  <a:schemeClr val="bg1"/>
                </a:solidFill>
              </a:rPr>
              <a:t>: Историческая справка МБУ «Центр помощи детям» </a:t>
            </a:r>
            <a:r>
              <a:rPr lang="ru-RU" sz="5600" dirty="0" err="1" smtClean="0">
                <a:solidFill>
                  <a:schemeClr val="bg1"/>
                </a:solidFill>
              </a:rPr>
              <a:t>Каслинского</a:t>
            </a:r>
            <a:r>
              <a:rPr lang="ru-RU" sz="5600" dirty="0" smtClean="0">
                <a:solidFill>
                  <a:schemeClr val="bg1"/>
                </a:solidFill>
              </a:rPr>
              <a:t> муниципального района</a:t>
            </a:r>
            <a:endParaRPr lang="ru-RU" sz="5600" dirty="0">
              <a:solidFill>
                <a:schemeClr val="bg1"/>
              </a:solidFill>
            </a:endParaRPr>
          </a:p>
          <a:p>
            <a:pPr algn="just"/>
            <a:endParaRPr lang="ru-RU" sz="1800" dirty="0">
              <a:solidFill>
                <a:schemeClr val="bg1"/>
              </a:solidFill>
            </a:endParaRPr>
          </a:p>
        </p:txBody>
      </p:sp>
      <p:sp>
        <p:nvSpPr>
          <p:cNvPr id="4" name="Объект 3"/>
          <p:cNvSpPr>
            <a:spLocks noGrp="1"/>
          </p:cNvSpPr>
          <p:nvPr>
            <p:ph sz="half" idx="1"/>
          </p:nvPr>
        </p:nvSpPr>
        <p:spPr>
          <a:xfrm>
            <a:off x="4277859" y="273050"/>
            <a:ext cx="4408941" cy="5853113"/>
          </a:xfrm>
        </p:spPr>
        <p:txBody>
          <a:bodyPr/>
          <a:lstStyle/>
          <a:p>
            <a:endParaRPr lang="ru-RU" dirty="0" smtClean="0"/>
          </a:p>
          <a:p>
            <a:endParaRPr lang="ru-RU" dirty="0"/>
          </a:p>
          <a:p>
            <a:endParaRPr lang="ru-RU" dirty="0" smtClean="0"/>
          </a:p>
          <a:p>
            <a:endParaRPr lang="ru-RU" dirty="0"/>
          </a:p>
          <a:p>
            <a:pPr marL="137160" indent="0">
              <a:buNone/>
            </a:pPr>
            <a:endParaRPr lang="ru-RU" sz="800" dirty="0"/>
          </a:p>
          <a:p>
            <a:pPr marL="137160" indent="0">
              <a:buNone/>
            </a:pPr>
            <a:endParaRPr lang="ru-RU" sz="1200" dirty="0" smtClean="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762"/>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Шеф\Desktop\Знаменательные даты\Знаменательные даты 2024 г фото\Детский ДОМ!!!!.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9992" y="188640"/>
            <a:ext cx="4464000" cy="334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Шеф\Desktop\Знаменательные даты\Знаменательные даты 2024 г фото\Детски дом.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9992" y="3617409"/>
            <a:ext cx="4464000" cy="3088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6863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04664"/>
            <a:ext cx="8012360" cy="1152128"/>
          </a:xfrm>
        </p:spPr>
        <p:txBody>
          <a:bodyPr/>
          <a:lstStyle/>
          <a:p>
            <a:pPr algn="ctr"/>
            <a:r>
              <a:rPr lang="ru-RU" sz="2400" b="0" i="1" dirty="0" smtClean="0"/>
              <a:t>Архивный отдел администрации Каслинского муниципального района</a:t>
            </a:r>
            <a:endParaRPr lang="ru-RU" sz="2400" b="0" i="1" dirty="0"/>
          </a:p>
        </p:txBody>
      </p:sp>
      <p:sp>
        <p:nvSpPr>
          <p:cNvPr id="3" name="Текст 2"/>
          <p:cNvSpPr>
            <a:spLocks noGrp="1"/>
          </p:cNvSpPr>
          <p:nvPr>
            <p:ph type="body" idx="1"/>
          </p:nvPr>
        </p:nvSpPr>
        <p:spPr>
          <a:xfrm>
            <a:off x="251520" y="2507786"/>
            <a:ext cx="8640960" cy="4017558"/>
          </a:xfrm>
        </p:spPr>
        <p:txBody>
          <a:bodyPr>
            <a:normAutofit lnSpcReduction="10000"/>
          </a:bodyPr>
          <a:lstStyle/>
          <a:p>
            <a:r>
              <a:rPr lang="ru-RU" i="1" dirty="0" smtClean="0"/>
              <a:t>Начальник архивного отдела:                   Суслова Лилия Григорьевна</a:t>
            </a:r>
          </a:p>
          <a:p>
            <a:endParaRPr lang="ru-RU" i="1" dirty="0"/>
          </a:p>
          <a:p>
            <a:r>
              <a:rPr lang="ru-RU" i="1" dirty="0" smtClean="0"/>
              <a:t>Составитель:                                              Казакова Клавдия Николаевна</a:t>
            </a:r>
          </a:p>
          <a:p>
            <a:endParaRPr lang="ru-RU" dirty="0"/>
          </a:p>
          <a:p>
            <a:endParaRPr lang="ru-RU" dirty="0" smtClean="0"/>
          </a:p>
          <a:p>
            <a:endParaRPr lang="ru-RU" dirty="0"/>
          </a:p>
          <a:p>
            <a:endParaRPr lang="ru-RU" dirty="0" smtClean="0"/>
          </a:p>
          <a:p>
            <a:endParaRPr lang="ru-RU" dirty="0"/>
          </a:p>
          <a:p>
            <a:endParaRPr lang="ru-RU" dirty="0" smtClean="0"/>
          </a:p>
          <a:p>
            <a:endParaRPr lang="ru-RU" dirty="0" smtClean="0"/>
          </a:p>
          <a:p>
            <a:pPr algn="ctr"/>
            <a:r>
              <a:rPr lang="ru-RU" dirty="0" smtClean="0"/>
              <a:t>2024</a:t>
            </a:r>
          </a:p>
          <a:p>
            <a:endParaRPr lang="ru-RU"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45210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Кнопка">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4408</TotalTime>
  <Words>1237</Words>
  <Application>Microsoft Office PowerPoint</Application>
  <PresentationFormat>Экран (4:3)</PresentationFormat>
  <Paragraphs>295</Paragraphs>
  <Slides>17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Апекс</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Архивный отдел администрации Каслинского муниципального района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Знаменательные и памятные даты Каслинского муниципального района на 2021 год </dc:title>
  <cp:lastModifiedBy>Шеф</cp:lastModifiedBy>
  <cp:revision>428</cp:revision>
  <cp:lastPrinted>2021-12-29T03:13:35Z</cp:lastPrinted>
  <dcterms:modified xsi:type="dcterms:W3CDTF">2024-01-12T08:06:43Z</dcterms:modified>
  <cp:contentStatus/>
</cp:coreProperties>
</file>