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86" r:id="rId4"/>
    <p:sldId id="291" r:id="rId5"/>
    <p:sldId id="292" r:id="rId6"/>
    <p:sldId id="267" r:id="rId7"/>
    <p:sldId id="290" r:id="rId8"/>
    <p:sldId id="288" r:id="rId9"/>
    <p:sldId id="300" r:id="rId10"/>
    <p:sldId id="302" r:id="rId11"/>
    <p:sldId id="301" r:id="rId12"/>
    <p:sldId id="259" r:id="rId13"/>
    <p:sldId id="303" r:id="rId14"/>
    <p:sldId id="304" r:id="rId15"/>
    <p:sldId id="306" r:id="rId16"/>
    <p:sldId id="260" r:id="rId17"/>
    <p:sldId id="308" r:id="rId18"/>
    <p:sldId id="309" r:id="rId19"/>
    <p:sldId id="289" r:id="rId20"/>
  </p:sldIdLst>
  <p:sldSz cx="9144000" cy="6858000" type="screen4x3"/>
  <p:notesSz cx="6815138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8" autoAdjust="0"/>
    <p:restoredTop sz="94542" autoAdjust="0"/>
  </p:normalViewPr>
  <p:slideViewPr>
    <p:cSldViewPr>
      <p:cViewPr>
        <p:scale>
          <a:sx n="75" d="100"/>
          <a:sy n="75" d="100"/>
        </p:scale>
        <p:origin x="-1020" y="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png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96753"/>
            <a:ext cx="8712968" cy="24036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6652" y="332656"/>
            <a:ext cx="9160652" cy="4823650"/>
          </a:xfrm>
        </p:spPr>
        <p:txBody>
          <a:bodyPr>
            <a:noAutofit/>
          </a:bodyPr>
          <a:lstStyle/>
          <a:p>
            <a:endParaRPr lang="ru-RU" sz="4400" dirty="0" smtClean="0">
              <a:solidFill>
                <a:schemeClr val="bg1"/>
              </a:solidFill>
            </a:endParaRPr>
          </a:p>
          <a:p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Знаменательные </a:t>
            </a:r>
          </a:p>
          <a:p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и </a:t>
            </a:r>
            <a:r>
              <a:rPr lang="ru-RU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памятные даты</a:t>
            </a:r>
          </a:p>
          <a:p>
            <a:r>
              <a:rPr lang="ru-RU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Каслинского </a:t>
            </a:r>
            <a:endParaRPr lang="ru-RU" sz="4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муниципального </a:t>
            </a:r>
            <a:r>
              <a:rPr lang="ru-RU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района</a:t>
            </a:r>
          </a:p>
          <a:p>
            <a:r>
              <a:rPr lang="ru-RU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на </a:t>
            </a:r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2022 </a:t>
            </a:r>
            <a:r>
              <a:rPr lang="ru-RU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год</a:t>
            </a:r>
          </a:p>
          <a:p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" y="26490"/>
            <a:ext cx="481807" cy="584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895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0506" y="332656"/>
            <a:ext cx="4331494" cy="619268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/>
              <a:t>65 лет</a:t>
            </a:r>
          </a:p>
          <a:p>
            <a:pPr algn="ctr">
              <a:spcAft>
                <a:spcPts val="0"/>
              </a:spcAft>
            </a:pPr>
            <a:r>
              <a:rPr lang="ru-RU" sz="2800" dirty="0" smtClean="0"/>
              <a:t>со </a:t>
            </a:r>
            <a:r>
              <a:rPr lang="ru-RU" sz="2800" dirty="0"/>
              <a:t>дня образования </a:t>
            </a:r>
            <a:endParaRPr lang="ru-RU" sz="2800" dirty="0" smtClean="0"/>
          </a:p>
          <a:p>
            <a:pPr algn="ctr">
              <a:spcAft>
                <a:spcPts val="0"/>
              </a:spcAft>
            </a:pPr>
            <a:r>
              <a:rPr lang="ru-RU" sz="2800" dirty="0" err="1" smtClean="0">
                <a:ea typeface="Times New Roman"/>
              </a:rPr>
              <a:t>Юшковского</a:t>
            </a:r>
            <a:r>
              <a:rPr lang="ru-RU" sz="2800" dirty="0" smtClean="0">
                <a:ea typeface="Times New Roman"/>
              </a:rPr>
              <a:t> </a:t>
            </a:r>
            <a:r>
              <a:rPr lang="ru-RU" sz="2800" dirty="0">
                <a:ea typeface="Times New Roman"/>
              </a:rPr>
              <a:t>детского сада </a:t>
            </a:r>
            <a:r>
              <a:rPr lang="ru-RU" sz="2200" dirty="0" smtClean="0"/>
              <a:t>(01 января 1957 года</a:t>
            </a:r>
            <a:r>
              <a:rPr lang="ru-RU" sz="2200" dirty="0"/>
              <a:t>)</a:t>
            </a:r>
          </a:p>
          <a:p>
            <a:pPr algn="ctr"/>
            <a:endParaRPr lang="ru-RU" sz="2800" dirty="0" smtClean="0"/>
          </a:p>
          <a:p>
            <a:pPr algn="ctr"/>
            <a:endParaRPr lang="ru-RU" sz="2800" dirty="0"/>
          </a:p>
          <a:p>
            <a:pPr algn="ctr"/>
            <a:r>
              <a:rPr lang="ru-RU" sz="2200" dirty="0"/>
              <a:t>(ныне Муниципальное дошкольное образовательное учреждение </a:t>
            </a:r>
            <a:endParaRPr lang="ru-RU" sz="2200" dirty="0" smtClean="0"/>
          </a:p>
          <a:p>
            <a:pPr algn="ctr"/>
            <a:r>
              <a:rPr lang="ru-RU" sz="2200" dirty="0" smtClean="0"/>
              <a:t>детский </a:t>
            </a:r>
            <a:r>
              <a:rPr lang="ru-RU" sz="2200" dirty="0"/>
              <a:t>сад «Ромашка» </a:t>
            </a:r>
            <a:r>
              <a:rPr lang="ru-RU" sz="2200" dirty="0" smtClean="0"/>
              <a:t>)</a:t>
            </a:r>
            <a:endParaRPr lang="ru-RU" sz="2200" dirty="0"/>
          </a:p>
          <a:p>
            <a:pPr algn="ctr"/>
            <a:r>
              <a:rPr lang="ru-RU" sz="2200" dirty="0"/>
              <a:t>с. </a:t>
            </a:r>
            <a:r>
              <a:rPr lang="ru-RU" sz="2200" dirty="0" err="1"/>
              <a:t>Юшково</a:t>
            </a:r>
            <a:r>
              <a:rPr lang="ru-RU" sz="2200" dirty="0"/>
              <a:t> </a:t>
            </a:r>
            <a:endParaRPr lang="ru-RU" sz="2200" dirty="0" smtClean="0"/>
          </a:p>
          <a:p>
            <a:pPr algn="ctr"/>
            <a:r>
              <a:rPr lang="ru-RU" sz="2200" dirty="0" smtClean="0"/>
              <a:t>Каслинского района</a:t>
            </a:r>
            <a:endParaRPr lang="ru-RU" sz="2200" dirty="0"/>
          </a:p>
          <a:p>
            <a:pPr algn="ctr"/>
            <a:r>
              <a:rPr lang="ru-RU" sz="2200" dirty="0" smtClean="0"/>
              <a:t>Челябинской области</a:t>
            </a:r>
            <a:endParaRPr lang="ru-RU" sz="2200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1500" dirty="0">
                <a:solidFill>
                  <a:schemeClr val="bg1"/>
                </a:solidFill>
              </a:rPr>
              <a:t>Основание: </a:t>
            </a:r>
            <a:r>
              <a:rPr lang="ru-RU" sz="1500" dirty="0">
                <a:solidFill>
                  <a:schemeClr val="bg1">
                    <a:lumMod val="95000"/>
                    <a:lumOff val="5000"/>
                  </a:schemeClr>
                </a:solidFill>
                <a:ea typeface="Times New Roman"/>
              </a:rPr>
              <a:t>Сведения из Устава МДОУ детский сад «Ромашка» с. </a:t>
            </a:r>
            <a:r>
              <a:rPr lang="ru-RU" sz="1500" dirty="0" err="1">
                <a:solidFill>
                  <a:schemeClr val="bg1">
                    <a:lumMod val="95000"/>
                    <a:lumOff val="5000"/>
                  </a:schemeClr>
                </a:solidFill>
                <a:ea typeface="Times New Roman"/>
              </a:rPr>
              <a:t>Юшково</a:t>
            </a:r>
            <a:endParaRPr lang="ru-RU" sz="15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499992" y="273050"/>
            <a:ext cx="4186808" cy="632430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Documents and Settings\Admin\Рабочий стол\Знаменательные даты\Знаменательные даты  2022 г фото\дс Юшково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606" y="3789040"/>
            <a:ext cx="2223314" cy="166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\Рабочий стол\Знаменательные даты\Знаменательные даты  2022 г фото\дс Юшково 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873500"/>
            <a:ext cx="2448272" cy="1836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574931"/>
              </p:ext>
            </p:extLst>
          </p:nvPr>
        </p:nvGraphicFramePr>
        <p:xfrm>
          <a:off x="6426343" y="1484784"/>
          <a:ext cx="2284918" cy="2643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Acrobat Document" r:id="rId6" imgW="4972050" imgH="6905625" progId="AcroExch.Document.11">
                  <p:embed/>
                </p:oleObj>
              </mc:Choice>
              <mc:Fallback>
                <p:oleObj name="Acrobat Document" r:id="rId6" imgW="4972050" imgH="690562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26343" y="1484784"/>
                        <a:ext cx="2284918" cy="26435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4" descr="C:\Documents and Settings\Admin\Рабочий стол\Знаменательные даты\Знаменательные даты  2022 г фото\дс Юшково 1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587" y="292894"/>
            <a:ext cx="2502714" cy="151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59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0506" y="260647"/>
            <a:ext cx="4547517" cy="6336703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3300" dirty="0" smtClean="0"/>
          </a:p>
          <a:p>
            <a:pPr algn="ctr"/>
            <a:r>
              <a:rPr lang="ru-RU" sz="8000" dirty="0" smtClean="0"/>
              <a:t>30 лет </a:t>
            </a:r>
          </a:p>
          <a:p>
            <a:pPr algn="ctr"/>
            <a:r>
              <a:rPr lang="ru-RU" sz="8000" dirty="0" smtClean="0"/>
              <a:t>со дня образования</a:t>
            </a:r>
          </a:p>
          <a:p>
            <a:pPr algn="ctr"/>
            <a:r>
              <a:rPr lang="ru-RU" sz="8000" dirty="0" smtClean="0"/>
              <a:t>Товарищества с ограниченной ответственностью </a:t>
            </a:r>
          </a:p>
          <a:p>
            <a:pPr algn="ctr"/>
            <a:r>
              <a:rPr lang="ru-RU" sz="8000" dirty="0" smtClean="0"/>
              <a:t>«Каменный пояс»</a:t>
            </a:r>
            <a:r>
              <a:rPr lang="ru-RU" sz="8000" dirty="0"/>
              <a:t> </a:t>
            </a:r>
            <a:endParaRPr lang="ru-RU" sz="8000" dirty="0" smtClean="0"/>
          </a:p>
          <a:p>
            <a:pPr algn="ctr"/>
            <a:r>
              <a:rPr lang="ru-RU" sz="8000" dirty="0" smtClean="0"/>
              <a:t>(</a:t>
            </a:r>
            <a:r>
              <a:rPr lang="ru-RU" sz="8000" dirty="0"/>
              <a:t>15 апреля 1992 года</a:t>
            </a:r>
            <a:r>
              <a:rPr lang="ru-RU" sz="8000" dirty="0" smtClean="0"/>
              <a:t>)</a:t>
            </a:r>
          </a:p>
          <a:p>
            <a:pPr algn="ctr"/>
            <a:endParaRPr lang="ru-RU" sz="9600" dirty="0"/>
          </a:p>
          <a:p>
            <a:pPr algn="ctr"/>
            <a:r>
              <a:rPr lang="ru-RU" sz="8000" dirty="0"/>
              <a:t>(ныне ООО «Каменный пояс»)</a:t>
            </a:r>
          </a:p>
          <a:p>
            <a:pPr algn="ctr"/>
            <a:r>
              <a:rPr lang="ru-RU" sz="8000" dirty="0" smtClean="0"/>
              <a:t>г. </a:t>
            </a:r>
            <a:r>
              <a:rPr lang="ru-RU" sz="8000" dirty="0"/>
              <a:t>Касли </a:t>
            </a:r>
            <a:r>
              <a:rPr lang="ru-RU" sz="8000" dirty="0" smtClean="0"/>
              <a:t>Челябинской области</a:t>
            </a:r>
          </a:p>
          <a:p>
            <a:pPr algn="ctr"/>
            <a:endParaRPr lang="ru-RU" sz="3600" dirty="0"/>
          </a:p>
          <a:p>
            <a:pPr algn="ctr"/>
            <a:endParaRPr lang="ru-RU" sz="3600" dirty="0"/>
          </a:p>
          <a:p>
            <a:pPr algn="ctr"/>
            <a:endParaRPr lang="ru-RU" sz="5500" dirty="0" smtClean="0"/>
          </a:p>
          <a:p>
            <a:pPr algn="just"/>
            <a:r>
              <a:rPr lang="ru-RU" sz="8000" dirty="0"/>
              <a:t>Предприятие  выпускает художественное литьё из чугуна, бронзы и алюминия с гальванопокрытием, архитектурное литьё, предметы церковной утвари и ритуального обихода</a:t>
            </a:r>
            <a:endParaRPr lang="ru-RU" sz="8000" dirty="0" smtClean="0"/>
          </a:p>
          <a:p>
            <a:pPr algn="ctr"/>
            <a:endParaRPr lang="ru-RU" sz="2200" dirty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r>
              <a:rPr lang="ru-RU" sz="5600" dirty="0" smtClean="0">
                <a:solidFill>
                  <a:schemeClr val="bg1"/>
                </a:solidFill>
              </a:rPr>
              <a:t>Основание</a:t>
            </a:r>
            <a:r>
              <a:rPr lang="ru-RU" sz="5600" dirty="0">
                <a:solidFill>
                  <a:schemeClr val="bg1"/>
                </a:solidFill>
              </a:rPr>
              <a:t>: </a:t>
            </a:r>
            <a:r>
              <a:rPr lang="ru-RU" sz="5600" dirty="0" smtClean="0">
                <a:solidFill>
                  <a:schemeClr val="bg1"/>
                </a:solidFill>
              </a:rPr>
              <a:t>Распоряжение </a:t>
            </a:r>
            <a:r>
              <a:rPr lang="ru-RU" sz="5600" dirty="0">
                <a:solidFill>
                  <a:schemeClr val="bg1"/>
                </a:solidFill>
              </a:rPr>
              <a:t>главы администрации города Касли и района от 15.04.1992 № 519 </a:t>
            </a:r>
            <a:endParaRPr lang="ru-RU" sz="5600" dirty="0" smtClean="0">
              <a:solidFill>
                <a:schemeClr val="bg1"/>
              </a:solidFill>
            </a:endParaRPr>
          </a:p>
          <a:p>
            <a:r>
              <a:rPr lang="ru-RU" sz="5600" dirty="0" smtClean="0">
                <a:solidFill>
                  <a:schemeClr val="bg1"/>
                </a:solidFill>
              </a:rPr>
              <a:t>(</a:t>
            </a:r>
            <a:r>
              <a:rPr lang="ru-RU" sz="5600" dirty="0">
                <a:solidFill>
                  <a:schemeClr val="bg1"/>
                </a:solidFill>
              </a:rPr>
              <a:t>Ф. 130. Оп. 1. Д. 15. </a:t>
            </a:r>
            <a:r>
              <a:rPr lang="ru-RU" sz="5600" dirty="0" smtClean="0">
                <a:solidFill>
                  <a:schemeClr val="bg1"/>
                </a:solidFill>
              </a:rPr>
              <a:t>Л</a:t>
            </a:r>
            <a:r>
              <a:rPr lang="ru-RU" sz="5600" dirty="0">
                <a:solidFill>
                  <a:schemeClr val="bg1"/>
                </a:solidFill>
              </a:rPr>
              <a:t>. 237</a:t>
            </a:r>
            <a:r>
              <a:rPr lang="ru-RU" sz="5600" dirty="0" smtClean="0">
                <a:solidFill>
                  <a:schemeClr val="bg1"/>
                </a:solidFill>
              </a:rPr>
              <a:t>)</a:t>
            </a:r>
            <a:endParaRPr lang="ru-RU" sz="5600" dirty="0">
              <a:solidFill>
                <a:schemeClr val="bg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860032" y="273050"/>
            <a:ext cx="3826768" cy="585311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Documents and Settings\Admin\Рабочий стол\i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4682">
            <a:off x="4574684" y="289349"/>
            <a:ext cx="2664296" cy="200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Admin\Рабочий стол\Знаменательные даты\Знаменательные даты  2022 г фото\Каменный пояс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2398">
            <a:off x="6251018" y="2324810"/>
            <a:ext cx="2624241" cy="174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Documents and Settings\Admin\Рабочий стол\0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9369">
            <a:off x="5026536" y="4282043"/>
            <a:ext cx="2560814" cy="192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4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51520" y="260648"/>
            <a:ext cx="4536504" cy="6261303"/>
          </a:xfrm>
        </p:spPr>
        <p:txBody>
          <a:bodyPr>
            <a:normAutofit fontScale="40000" lnSpcReduction="20000"/>
          </a:bodyPr>
          <a:lstStyle/>
          <a:p>
            <a:pPr algn="ctr"/>
            <a:endParaRPr lang="ru-RU" sz="3300" dirty="0" smtClean="0"/>
          </a:p>
          <a:p>
            <a:pPr algn="ctr"/>
            <a:r>
              <a:rPr lang="ru-RU" sz="5000" dirty="0" smtClean="0"/>
              <a:t>100 лет </a:t>
            </a:r>
          </a:p>
          <a:p>
            <a:pPr algn="ctr"/>
            <a:r>
              <a:rPr lang="ru-RU" sz="5000" dirty="0" smtClean="0"/>
              <a:t>со дня образования</a:t>
            </a:r>
          </a:p>
          <a:p>
            <a:pPr algn="ctr"/>
            <a:r>
              <a:rPr lang="ru-RU" sz="5000" dirty="0" smtClean="0"/>
              <a:t>Городской пожарной команды</a:t>
            </a:r>
          </a:p>
          <a:p>
            <a:pPr algn="ctr"/>
            <a:r>
              <a:rPr lang="ru-RU" sz="5000" dirty="0" smtClean="0"/>
              <a:t>(апрель 1922 года)</a:t>
            </a:r>
          </a:p>
          <a:p>
            <a:pPr algn="ctr"/>
            <a:endParaRPr lang="ru-RU" sz="5000" dirty="0"/>
          </a:p>
          <a:p>
            <a:pPr algn="ctr"/>
            <a:endParaRPr lang="ru-RU" sz="5000" dirty="0" smtClean="0"/>
          </a:p>
          <a:p>
            <a:pPr algn="ctr"/>
            <a:endParaRPr lang="ru-RU" sz="4200" dirty="0"/>
          </a:p>
          <a:p>
            <a:pPr algn="ctr"/>
            <a:r>
              <a:rPr lang="ru-RU" sz="5000" dirty="0" smtClean="0"/>
              <a:t>(</a:t>
            </a:r>
            <a:r>
              <a:rPr lang="ru-RU" sz="5000" dirty="0"/>
              <a:t>ныне </a:t>
            </a:r>
            <a:r>
              <a:rPr lang="ru-RU" sz="5000" dirty="0" smtClean="0"/>
              <a:t>8 пожарно-спасательный отряд Федеральной противопожарной службы Главного Управления МЧС России по Челябинской области»)</a:t>
            </a:r>
          </a:p>
          <a:p>
            <a:pPr algn="ctr"/>
            <a:r>
              <a:rPr lang="ru-RU" sz="5000" dirty="0" smtClean="0"/>
              <a:t>г. Касли Челябинской области</a:t>
            </a:r>
          </a:p>
          <a:p>
            <a:pPr algn="ctr"/>
            <a:endParaRPr lang="ru-RU" sz="2900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r>
              <a:rPr lang="ru-RU" sz="3500" dirty="0">
                <a:solidFill>
                  <a:schemeClr val="bg1"/>
                </a:solidFill>
              </a:rPr>
              <a:t>Основание: Сведения из исторической справки 8 ПСО ФПС ГПС Главного Управления МЧС России по Челябинской области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32040" y="280567"/>
            <a:ext cx="3826768" cy="585311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C:\Documents and Settings\Admin\Рабочий стол\Знаменательные даты\Знаменательные даты  2022 г фото\пожарка 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7899">
            <a:off x="4889453" y="4356930"/>
            <a:ext cx="2899927" cy="217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Admin\Рабочий стол\Знаменательные даты\Знаменательные даты  2022 г фото\пожарка 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5710">
            <a:off x="5733457" y="2359021"/>
            <a:ext cx="2814409" cy="210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Documents and Settings\Admin\Рабочий стол\Знаменательные даты\Знаменательные даты  2022 г фото\пожарка 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8030">
            <a:off x="4686949" y="404530"/>
            <a:ext cx="2762015" cy="207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46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51520" y="260648"/>
            <a:ext cx="4320480" cy="6408712"/>
          </a:xfrm>
        </p:spPr>
        <p:txBody>
          <a:bodyPr>
            <a:normAutofit fontScale="55000" lnSpcReduction="20000"/>
          </a:bodyPr>
          <a:lstStyle/>
          <a:p>
            <a:pPr algn="ctr"/>
            <a:endParaRPr lang="ru-RU" sz="3300" dirty="0" smtClean="0"/>
          </a:p>
          <a:p>
            <a:pPr algn="ctr"/>
            <a:endParaRPr lang="ru-RU" sz="3300" dirty="0"/>
          </a:p>
          <a:p>
            <a:pPr algn="ctr"/>
            <a:r>
              <a:rPr lang="ru-RU" sz="3600" dirty="0" smtClean="0"/>
              <a:t>115 лет </a:t>
            </a:r>
          </a:p>
          <a:p>
            <a:pPr algn="ctr"/>
            <a:r>
              <a:rPr lang="ru-RU" sz="3600" dirty="0" smtClean="0"/>
              <a:t>со дня основания  </a:t>
            </a:r>
          </a:p>
          <a:p>
            <a:pPr algn="ctr"/>
            <a:r>
              <a:rPr lang="ru-RU" sz="3600" dirty="0" err="1" smtClean="0"/>
              <a:t>Каслинской</a:t>
            </a:r>
            <a:r>
              <a:rPr lang="ru-RU" sz="3600" dirty="0" smtClean="0"/>
              <a:t> районной библиотеки</a:t>
            </a:r>
          </a:p>
          <a:p>
            <a:pPr algn="ctr"/>
            <a:r>
              <a:rPr lang="ru-RU" sz="3600" dirty="0" smtClean="0"/>
              <a:t>(май 1907 года)</a:t>
            </a:r>
          </a:p>
          <a:p>
            <a:pPr algn="ctr"/>
            <a:endParaRPr lang="ru-RU" sz="2200" dirty="0"/>
          </a:p>
          <a:p>
            <a:pPr algn="ctr"/>
            <a:endParaRPr lang="ru-RU" sz="2200" dirty="0" smtClean="0"/>
          </a:p>
          <a:p>
            <a:pPr algn="ctr"/>
            <a:endParaRPr lang="ru-RU" sz="2200" dirty="0"/>
          </a:p>
          <a:p>
            <a:pPr algn="ctr"/>
            <a:r>
              <a:rPr lang="ru-RU" sz="2000" dirty="0" smtClean="0"/>
              <a:t> </a:t>
            </a:r>
            <a:endParaRPr lang="ru-RU" sz="2000" dirty="0"/>
          </a:p>
          <a:p>
            <a:pPr algn="ctr"/>
            <a:r>
              <a:rPr lang="ru-RU" sz="3600" dirty="0"/>
              <a:t>(ныне </a:t>
            </a:r>
            <a:r>
              <a:rPr lang="ru-RU" sz="3600" dirty="0" smtClean="0"/>
              <a:t>Муниципальное учреждение </a:t>
            </a:r>
            <a:r>
              <a:rPr lang="ru-RU" sz="3600" dirty="0"/>
              <a:t>культуры «</a:t>
            </a:r>
            <a:r>
              <a:rPr lang="ru-RU" sz="3600" dirty="0" err="1"/>
              <a:t>Межпоселенческая</a:t>
            </a:r>
            <a:r>
              <a:rPr lang="ru-RU" sz="3600" dirty="0"/>
              <a:t> центральная библиотека Каслинского муниципального района»)</a:t>
            </a:r>
            <a:endParaRPr lang="ru-RU" sz="3600" dirty="0" smtClean="0"/>
          </a:p>
          <a:p>
            <a:pPr algn="ctr"/>
            <a:r>
              <a:rPr lang="ru-RU" sz="3600" dirty="0"/>
              <a:t>г</a:t>
            </a:r>
            <a:r>
              <a:rPr lang="ru-RU" sz="3600" dirty="0" smtClean="0"/>
              <a:t>.  Касли</a:t>
            </a:r>
            <a:r>
              <a:rPr lang="ru-RU" sz="3600" dirty="0"/>
              <a:t> </a:t>
            </a:r>
            <a:r>
              <a:rPr lang="ru-RU" sz="3600" dirty="0" smtClean="0"/>
              <a:t>Челябинской области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r>
              <a:rPr lang="ru-RU" sz="2500" dirty="0">
                <a:solidFill>
                  <a:schemeClr val="bg1"/>
                </a:solidFill>
              </a:rPr>
              <a:t>Основание: Сведения из исторической справки </a:t>
            </a:r>
            <a:endParaRPr lang="ru-RU" sz="2500" dirty="0" smtClean="0">
              <a:solidFill>
                <a:schemeClr val="bg1"/>
              </a:solidFill>
            </a:endParaRPr>
          </a:p>
          <a:p>
            <a:r>
              <a:rPr lang="ru-RU" sz="2500" dirty="0" smtClean="0">
                <a:solidFill>
                  <a:schemeClr val="bg1"/>
                </a:solidFill>
              </a:rPr>
              <a:t>МУК </a:t>
            </a:r>
            <a:r>
              <a:rPr lang="ru-RU" sz="2500" dirty="0">
                <a:solidFill>
                  <a:schemeClr val="bg1"/>
                </a:solidFill>
              </a:rPr>
              <a:t>«</a:t>
            </a:r>
            <a:r>
              <a:rPr lang="ru-RU" sz="2500" dirty="0" err="1">
                <a:solidFill>
                  <a:schemeClr val="bg1"/>
                </a:solidFill>
              </a:rPr>
              <a:t>Межпоселенческая</a:t>
            </a:r>
            <a:r>
              <a:rPr lang="ru-RU" sz="2500" dirty="0">
                <a:solidFill>
                  <a:schemeClr val="bg1"/>
                </a:solidFill>
              </a:rPr>
              <a:t> центральная библиотека Каслинского муниципального района</a:t>
            </a:r>
            <a:r>
              <a:rPr lang="ru-RU" sz="2200" dirty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644008" y="273050"/>
            <a:ext cx="4248472" cy="585311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Documents and Settings\Admin\Рабочий стол\Знаменательные даты\Знаменательные даты  2022 г фото\Библиотека Касли 50-е год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967" y="585788"/>
            <a:ext cx="3804999" cy="254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Admin\Рабочий стол\Знаменательные даты\Знаменательные даты  2022 г фото\Библиотека Касли сегодн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478" y="3212899"/>
            <a:ext cx="3743978" cy="280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46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79512" y="116632"/>
            <a:ext cx="4680520" cy="640871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000" dirty="0" smtClean="0"/>
              <a:t>275 лет </a:t>
            </a:r>
          </a:p>
          <a:p>
            <a:pPr algn="ctr"/>
            <a:r>
              <a:rPr lang="ru-RU" sz="2000" dirty="0" smtClean="0"/>
              <a:t>со дня основания </a:t>
            </a:r>
          </a:p>
          <a:p>
            <a:pPr algn="ctr"/>
            <a:r>
              <a:rPr lang="ru-RU" sz="2000" dirty="0" smtClean="0"/>
              <a:t>завода  Касли</a:t>
            </a:r>
          </a:p>
          <a:p>
            <a:pPr algn="ctr"/>
            <a:r>
              <a:rPr lang="ru-RU" sz="2000" dirty="0"/>
              <a:t>(ныне </a:t>
            </a:r>
            <a:r>
              <a:rPr lang="ru-RU" sz="2000" dirty="0" smtClean="0"/>
              <a:t>город  Касли  </a:t>
            </a:r>
          </a:p>
          <a:p>
            <a:pPr algn="ctr"/>
            <a:r>
              <a:rPr lang="ru-RU" sz="2000" dirty="0" smtClean="0"/>
              <a:t>Челябинской </a:t>
            </a:r>
            <a:r>
              <a:rPr lang="ru-RU" sz="2000" dirty="0"/>
              <a:t>области</a:t>
            </a:r>
            <a:r>
              <a:rPr lang="ru-RU" sz="2000" dirty="0" smtClean="0"/>
              <a:t>)</a:t>
            </a:r>
          </a:p>
          <a:p>
            <a:pPr algn="ctr"/>
            <a:r>
              <a:rPr lang="ru-RU" sz="2000" dirty="0" smtClean="0"/>
              <a:t>(июнь 1747)</a:t>
            </a:r>
          </a:p>
          <a:p>
            <a:pPr algn="ctr"/>
            <a:endParaRPr lang="ru-RU" sz="1000" dirty="0" smtClean="0"/>
          </a:p>
          <a:p>
            <a:pPr algn="just"/>
            <a:r>
              <a:rPr lang="ru-RU" sz="1800" dirty="0" smtClean="0"/>
              <a:t>История </a:t>
            </a:r>
            <a:r>
              <a:rPr lang="ru-RU" sz="1800" dirty="0" err="1" smtClean="0"/>
              <a:t>Каслей</a:t>
            </a:r>
            <a:r>
              <a:rPr lang="ru-RU" sz="1800" dirty="0" smtClean="0"/>
              <a:t> начинается с закладки чугуноплавильного и железоделательного завода тульским купцом Яковом Коробковым. 29 июля 1942 года поселок Касли получил статус города. На 01.01.2021 года численность населения составила 15 417 человек.</a:t>
            </a:r>
          </a:p>
          <a:p>
            <a:pPr algn="just"/>
            <a:r>
              <a:rPr lang="ru-RU" sz="1800" dirty="0" err="1" smtClean="0"/>
              <a:t>Каслинское</a:t>
            </a:r>
            <a:r>
              <a:rPr lang="ru-RU" sz="1800" dirty="0" smtClean="0"/>
              <a:t> </a:t>
            </a:r>
            <a:r>
              <a:rPr lang="ru-RU" sz="1800" dirty="0" smtClean="0"/>
              <a:t>литье - уникальный художественный промысел, принесший городу всемирную славу. Современные Касли являются единственным городом в мире, где находится специализированный музей художественного литья</a:t>
            </a:r>
            <a:r>
              <a:rPr lang="ru-RU" sz="1800" dirty="0" smtClean="0"/>
              <a:t>.</a:t>
            </a:r>
          </a:p>
          <a:p>
            <a:pPr algn="just"/>
            <a:r>
              <a:rPr lang="ru-RU" sz="1800" dirty="0" smtClean="0"/>
              <a:t>Постановлением </a:t>
            </a:r>
            <a:r>
              <a:rPr lang="ru-RU" sz="1800" dirty="0"/>
              <a:t>коллегии Министерства культуры РСФСР (от 28.02.1990г.) и Президиума Центрального </a:t>
            </a:r>
            <a:r>
              <a:rPr lang="ru-RU" sz="1800" dirty="0" smtClean="0"/>
              <a:t>Совета </a:t>
            </a:r>
            <a:r>
              <a:rPr lang="ru-RU" sz="1800" dirty="0"/>
              <a:t>ВООПИК (от 16.02.1990г.) г. Касли присвоен статус «малого исторического города России». Он включен в международный и </a:t>
            </a:r>
            <a:r>
              <a:rPr lang="ru-RU" sz="1800" dirty="0" smtClean="0"/>
              <a:t>российский туристические </a:t>
            </a:r>
            <a:r>
              <a:rPr lang="ru-RU" sz="1800" dirty="0"/>
              <a:t>маршруты</a:t>
            </a:r>
            <a:r>
              <a:rPr lang="ru-RU" sz="1800" dirty="0" smtClean="0"/>
              <a:t>.</a:t>
            </a:r>
          </a:p>
          <a:p>
            <a:pPr algn="just"/>
            <a:r>
              <a:rPr lang="ru-RU" sz="1800" dirty="0">
                <a:ea typeface="Times New Roman"/>
              </a:rPr>
              <a:t>Город Касли вполне достоин того, чтобы встать в один ряд с другими известными своим искусством городами России</a:t>
            </a:r>
            <a:r>
              <a:rPr lang="ru-RU" sz="1800">
                <a:ea typeface="Times New Roman"/>
              </a:rPr>
              <a:t>. </a:t>
            </a:r>
            <a:endParaRPr lang="ru-RU" sz="1800" smtClean="0">
              <a:ea typeface="Times New Roman"/>
            </a:endParaRPr>
          </a:p>
          <a:p>
            <a:pPr algn="just"/>
            <a:endParaRPr lang="ru-RU" dirty="0" smtClean="0"/>
          </a:p>
          <a:p>
            <a:pPr algn="just"/>
            <a:r>
              <a:rPr lang="ru-RU" sz="1500" dirty="0" smtClean="0">
                <a:solidFill>
                  <a:schemeClr val="bg1"/>
                </a:solidFill>
              </a:rPr>
              <a:t>Основание: </a:t>
            </a:r>
            <a:r>
              <a:rPr lang="ru-RU" sz="1500" dirty="0">
                <a:solidFill>
                  <a:schemeClr val="bg1"/>
                </a:solidFill>
              </a:rPr>
              <a:t>Историческая справка </a:t>
            </a:r>
            <a:r>
              <a:rPr lang="ru-RU" sz="1500" dirty="0" smtClean="0">
                <a:solidFill>
                  <a:schemeClr val="bg1"/>
                </a:solidFill>
              </a:rPr>
              <a:t>администрации </a:t>
            </a:r>
            <a:r>
              <a:rPr lang="ru-RU" sz="1500" dirty="0">
                <a:solidFill>
                  <a:schemeClr val="bg1"/>
                </a:solidFill>
              </a:rPr>
              <a:t>Каслинского городского поселения</a:t>
            </a:r>
            <a:endParaRPr lang="ru-RU" sz="1500" dirty="0"/>
          </a:p>
          <a:p>
            <a:pPr algn="just"/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148064" y="273050"/>
            <a:ext cx="3538736" cy="618028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Documents and Settings\Admin\Рабочий стол\Знаменательные даты\Знаменательные даты  2022 г фото\Касли общий вид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1079">
            <a:off x="6353555" y="4685239"/>
            <a:ext cx="2343075" cy="175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Admin\Рабочий стол\Знаменательные даты\Знаменательные даты  2022 г фото\Касли литье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1196">
            <a:off x="5090536" y="2982008"/>
            <a:ext cx="2500971" cy="166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Admin\Рабочий стол\Знаменательные даты\Знаменательные даты  2022 г фото\Касли конь при въезде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1454">
            <a:off x="6569099" y="1484785"/>
            <a:ext cx="2266274" cy="169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Admin\Рабочий стол\Знаменательные даты\Знаменательные даты  2022 г фото\Касли общий вид 2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4603">
            <a:off x="4720751" y="226798"/>
            <a:ext cx="2541158" cy="169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25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79512" y="548680"/>
            <a:ext cx="4464496" cy="597666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dirty="0" smtClean="0"/>
              <a:t>105 лет  </a:t>
            </a:r>
            <a:r>
              <a:rPr lang="ru-RU" sz="2000" dirty="0"/>
              <a:t>со дня рождения</a:t>
            </a:r>
          </a:p>
          <a:p>
            <a:pPr algn="ctr"/>
            <a:r>
              <a:rPr lang="ru-RU" sz="2000" dirty="0" smtClean="0"/>
              <a:t>Аникина Павла Степановича</a:t>
            </a:r>
            <a:endParaRPr lang="ru-RU" sz="2000" dirty="0"/>
          </a:p>
          <a:p>
            <a:pPr lvl="0" algn="ctr">
              <a:buClr>
                <a:prstClr val="white">
                  <a:shade val="95000"/>
                </a:prstClr>
              </a:buClr>
            </a:pPr>
            <a:r>
              <a:rPr lang="ru-RU" sz="2000" dirty="0" smtClean="0">
                <a:solidFill>
                  <a:prstClr val="white"/>
                </a:solidFill>
              </a:rPr>
              <a:t>(4 (17) .06.1917 -13.11.1956)</a:t>
            </a:r>
          </a:p>
          <a:p>
            <a:pPr lvl="0" algn="ctr">
              <a:buClr>
                <a:prstClr val="white">
                  <a:shade val="95000"/>
                </a:prstClr>
              </a:buClr>
            </a:pPr>
            <a:endParaRPr lang="ru-RU" sz="1800" dirty="0" smtClean="0">
              <a:solidFill>
                <a:prstClr val="white"/>
              </a:solidFill>
            </a:endParaRPr>
          </a:p>
          <a:p>
            <a:pPr lvl="0" algn="just">
              <a:buClr>
                <a:prstClr val="white">
                  <a:shade val="95000"/>
                </a:prstClr>
              </a:buClr>
            </a:pPr>
            <a:r>
              <a:rPr lang="ru-RU" sz="1800" dirty="0" smtClean="0"/>
              <a:t>Скульптор, автор </a:t>
            </a:r>
            <a:r>
              <a:rPr lang="ru-RU" sz="1800" dirty="0"/>
              <a:t>десятка оригинальных скульптурных групп, статуэток, бюстов. Работал на </a:t>
            </a:r>
            <a:r>
              <a:rPr lang="ru-RU" sz="1800" dirty="0" err="1"/>
              <a:t>Каслинском</a:t>
            </a:r>
            <a:r>
              <a:rPr lang="ru-RU" sz="1800" dirty="0"/>
              <a:t> машиностроительном заводе мастером, начальником цеха. Ввел поточный метод работы с использованием электродрели в чеканном отделении завода. Являлся инициатором внедрения новой для завода технологии прецизионного художественного литья - литья по выплавляемым моделям. Нововведение дало возможность изготовления изящных, без швов на поверхности, не нуждающихся в особой механической обработке и сборке отливок</a:t>
            </a:r>
            <a:endParaRPr lang="ru-RU" sz="1800" dirty="0" smtClean="0"/>
          </a:p>
          <a:p>
            <a:pPr lvl="0" algn="just">
              <a:buClr>
                <a:prstClr val="white">
                  <a:shade val="95000"/>
                </a:prstClr>
              </a:buClr>
            </a:pPr>
            <a:endParaRPr lang="ru-RU" sz="1600" dirty="0" smtClean="0">
              <a:solidFill>
                <a:prstClr val="white"/>
              </a:solidFill>
            </a:endParaRPr>
          </a:p>
          <a:p>
            <a:pPr lvl="0" algn="just">
              <a:buClr>
                <a:prstClr val="white">
                  <a:shade val="95000"/>
                </a:prstClr>
              </a:buClr>
            </a:pPr>
            <a:r>
              <a:rPr lang="ru-RU" dirty="0" smtClean="0">
                <a:solidFill>
                  <a:schemeClr val="bg1"/>
                </a:solidFill>
              </a:rPr>
              <a:t>Основание: </a:t>
            </a:r>
            <a:r>
              <a:rPr lang="ru-RU" dirty="0">
                <a:solidFill>
                  <a:schemeClr val="bg1"/>
                </a:solidFill>
              </a:rPr>
              <a:t>Энциклопедия ЧО, </a:t>
            </a:r>
            <a:r>
              <a:rPr lang="ru-RU" dirty="0" smtClean="0">
                <a:solidFill>
                  <a:schemeClr val="bg1"/>
                </a:solidFill>
              </a:rPr>
              <a:t>2008</a:t>
            </a:r>
            <a:r>
              <a:rPr lang="ru-RU" dirty="0">
                <a:solidFill>
                  <a:schemeClr val="bg1"/>
                </a:solidFill>
              </a:rPr>
              <a:t>., том 1, страница 139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666270" y="116632"/>
            <a:ext cx="4226210" cy="64087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Documents and Settings\Admin\Рабочий стол\Знаменательные даты\Знаменательные даты  2022 г фото\Аникин за работой 'Мастерство бессметрно' Фото 1947г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127" y="188641"/>
            <a:ext cx="403236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Documents and Settings\Admin\Рабочий стол\Аникин мастерство бессмертн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7275">
            <a:off x="4711166" y="3249829"/>
            <a:ext cx="2184610" cy="282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Admin\Рабочий стол\три богатыря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8714">
            <a:off x="6395269" y="4734058"/>
            <a:ext cx="2540497" cy="167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Documents and Settings\Admin\Рабочий стол\Аникин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2460">
            <a:off x="7414811" y="2877977"/>
            <a:ext cx="1187086" cy="172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60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07504" y="476672"/>
            <a:ext cx="4176463" cy="6120680"/>
          </a:xfrm>
        </p:spPr>
        <p:txBody>
          <a:bodyPr>
            <a:normAutofit fontScale="55000" lnSpcReduction="20000"/>
          </a:bodyPr>
          <a:lstStyle/>
          <a:p>
            <a:pPr algn="ctr"/>
            <a:endParaRPr lang="ru-RU" sz="3600" dirty="0" smtClean="0"/>
          </a:p>
          <a:p>
            <a:pPr algn="ctr"/>
            <a:r>
              <a:rPr lang="ru-RU" sz="3600" dirty="0" smtClean="0"/>
              <a:t>70 лет  со дня рождения</a:t>
            </a:r>
          </a:p>
          <a:p>
            <a:pPr algn="ctr"/>
            <a:r>
              <a:rPr lang="ru-RU" sz="3600" dirty="0" smtClean="0"/>
              <a:t>Игнатьевой Ольги Аркадьевны</a:t>
            </a:r>
          </a:p>
          <a:p>
            <a:pPr lvl="0" algn="ctr">
              <a:buClr>
                <a:prstClr val="white">
                  <a:shade val="95000"/>
                </a:prstClr>
              </a:buClr>
            </a:pPr>
            <a:r>
              <a:rPr lang="ru-RU" sz="3600" dirty="0" smtClean="0">
                <a:solidFill>
                  <a:prstClr val="white"/>
                </a:solidFill>
              </a:rPr>
              <a:t>(04.08.1952-24.01.1996)</a:t>
            </a:r>
            <a:endParaRPr lang="ru-RU" sz="3600" dirty="0">
              <a:solidFill>
                <a:prstClr val="white"/>
              </a:solidFill>
            </a:endParaRPr>
          </a:p>
          <a:p>
            <a:pPr algn="ctr"/>
            <a:endParaRPr lang="ru-RU" sz="3600" dirty="0" smtClean="0"/>
          </a:p>
          <a:p>
            <a:pPr algn="just"/>
            <a:r>
              <a:rPr lang="ru-RU" sz="3600" dirty="0" smtClean="0"/>
              <a:t>Скульптор, автор моделей для </a:t>
            </a:r>
            <a:r>
              <a:rPr lang="ru-RU" sz="3600" dirty="0" err="1" smtClean="0"/>
              <a:t>каслинского</a:t>
            </a:r>
            <a:r>
              <a:rPr lang="ru-RU" sz="3600" dirty="0" smtClean="0"/>
              <a:t> художественного литья. </a:t>
            </a:r>
          </a:p>
          <a:p>
            <a:pPr algn="just"/>
            <a:r>
              <a:rPr lang="ru-RU" sz="3600" dirty="0" smtClean="0"/>
              <a:t>Работала </a:t>
            </a:r>
            <a:r>
              <a:rPr lang="ru-RU" sz="3600" dirty="0"/>
              <a:t>на </a:t>
            </a:r>
            <a:r>
              <a:rPr lang="ru-RU" sz="3600" dirty="0" err="1"/>
              <a:t>Каслинском</a:t>
            </a:r>
            <a:r>
              <a:rPr lang="ru-RU" sz="3600" dirty="0"/>
              <a:t> машиностроительном заводе, затем преподавала специальные дисциплины в </a:t>
            </a:r>
            <a:r>
              <a:rPr lang="ru-RU" sz="3600" dirty="0" err="1"/>
              <a:t>Каслинском</a:t>
            </a:r>
            <a:r>
              <a:rPr lang="ru-RU" sz="3600" dirty="0"/>
              <a:t> СПТУ              № 18. Жанр ее творчества – скульптура малых форм. Участвовала в различных художественных </a:t>
            </a:r>
            <a:r>
              <a:rPr lang="ru-RU" sz="3600" dirty="0" smtClean="0"/>
              <a:t>выставках</a:t>
            </a:r>
          </a:p>
          <a:p>
            <a:pPr algn="just"/>
            <a:endParaRPr lang="ru-RU" sz="1500" dirty="0"/>
          </a:p>
          <a:p>
            <a:pPr algn="just"/>
            <a:endParaRPr lang="ru-RU" sz="1500" dirty="0" smtClean="0"/>
          </a:p>
          <a:p>
            <a:pPr algn="just"/>
            <a:endParaRPr lang="ru-RU" sz="1500" dirty="0"/>
          </a:p>
          <a:p>
            <a:pPr algn="just"/>
            <a:endParaRPr lang="ru-RU" sz="1500" dirty="0" smtClean="0"/>
          </a:p>
          <a:p>
            <a:pPr algn="just"/>
            <a:endParaRPr lang="ru-RU" sz="1500" dirty="0"/>
          </a:p>
          <a:p>
            <a:pPr algn="just"/>
            <a:endParaRPr lang="ru-RU" sz="1500" dirty="0" smtClean="0"/>
          </a:p>
          <a:p>
            <a:pPr algn="just"/>
            <a:endParaRPr lang="ru-RU" sz="1500" dirty="0"/>
          </a:p>
          <a:p>
            <a:pPr algn="just"/>
            <a:endParaRPr lang="ru-RU" sz="1500" dirty="0" smtClean="0"/>
          </a:p>
          <a:p>
            <a:pPr algn="just"/>
            <a:endParaRPr lang="ru-RU" sz="1500" dirty="0"/>
          </a:p>
          <a:p>
            <a:pPr algn="just"/>
            <a:endParaRPr lang="ru-RU" sz="1500" dirty="0" smtClean="0"/>
          </a:p>
          <a:p>
            <a:pPr algn="just"/>
            <a:endParaRPr lang="ru-RU" sz="2600" dirty="0"/>
          </a:p>
          <a:p>
            <a:pPr algn="just"/>
            <a:r>
              <a:rPr lang="ru-RU" sz="2600" dirty="0">
                <a:solidFill>
                  <a:schemeClr val="bg1"/>
                </a:solidFill>
              </a:rPr>
              <a:t>Основание</a:t>
            </a:r>
            <a:r>
              <a:rPr lang="ru-RU" sz="2600" dirty="0" smtClean="0">
                <a:solidFill>
                  <a:schemeClr val="bg1"/>
                </a:solidFill>
              </a:rPr>
              <a:t>: Энциклопедия </a:t>
            </a:r>
            <a:r>
              <a:rPr lang="ru-RU" sz="2600" dirty="0">
                <a:solidFill>
                  <a:schemeClr val="bg1"/>
                </a:solidFill>
              </a:rPr>
              <a:t>ЧО, </a:t>
            </a:r>
            <a:r>
              <a:rPr lang="ru-RU" sz="2600" dirty="0" smtClean="0">
                <a:solidFill>
                  <a:schemeClr val="bg1"/>
                </a:solidFill>
              </a:rPr>
              <a:t>2008</a:t>
            </a:r>
            <a:r>
              <a:rPr lang="ru-RU" sz="2600" dirty="0">
                <a:solidFill>
                  <a:schemeClr val="bg1"/>
                </a:solidFill>
              </a:rPr>
              <a:t>., том 2, страница 556</a:t>
            </a:r>
          </a:p>
          <a:p>
            <a:pPr algn="just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277859" y="273050"/>
            <a:ext cx="4408941" cy="585311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137160" indent="0">
              <a:buNone/>
            </a:pPr>
            <a:endParaRPr lang="ru-RU" sz="800" dirty="0"/>
          </a:p>
          <a:p>
            <a:pPr marL="137160" indent="0">
              <a:buNone/>
            </a:pPr>
            <a:endParaRPr lang="ru-RU" sz="1200" dirty="0" smtClean="0"/>
          </a:p>
          <a:p>
            <a:pPr marL="137160" indent="0">
              <a:buNone/>
            </a:pPr>
            <a:r>
              <a:rPr lang="ru-RU" sz="1200" dirty="0" smtClean="0">
                <a:solidFill>
                  <a:schemeClr val="bg1"/>
                </a:solidFill>
              </a:rPr>
              <a:t>О.А</a:t>
            </a:r>
            <a:r>
              <a:rPr lang="ru-RU" sz="1200" dirty="0">
                <a:solidFill>
                  <a:schemeClr val="bg1"/>
                </a:solidFill>
              </a:rPr>
              <a:t>. Игнатьева (</a:t>
            </a:r>
            <a:r>
              <a:rPr lang="ru-RU" sz="1200" dirty="0" smtClean="0">
                <a:solidFill>
                  <a:schemeClr val="bg1"/>
                </a:solidFill>
              </a:rPr>
              <a:t>стоит в центре) </a:t>
            </a:r>
            <a:r>
              <a:rPr lang="ru-RU" sz="1200" dirty="0">
                <a:solidFill>
                  <a:schemeClr val="bg1"/>
                </a:solidFill>
              </a:rPr>
              <a:t>с группой </a:t>
            </a:r>
            <a:endParaRPr lang="ru-RU" sz="1200" dirty="0" smtClean="0">
              <a:solidFill>
                <a:schemeClr val="bg1"/>
              </a:solidFill>
            </a:endParaRPr>
          </a:p>
          <a:p>
            <a:pPr marL="137160" indent="0">
              <a:buNone/>
            </a:pPr>
            <a:r>
              <a:rPr lang="ru-RU" sz="1200" dirty="0" smtClean="0">
                <a:solidFill>
                  <a:schemeClr val="bg1"/>
                </a:solidFill>
              </a:rPr>
              <a:t>чеканщиков </a:t>
            </a:r>
            <a:r>
              <a:rPr lang="ru-RU" sz="1200" dirty="0">
                <a:solidFill>
                  <a:schemeClr val="bg1"/>
                </a:solidFill>
              </a:rPr>
              <a:t>Каслинского </a:t>
            </a:r>
            <a:r>
              <a:rPr lang="ru-RU" sz="1200" dirty="0" smtClean="0">
                <a:solidFill>
                  <a:schemeClr val="bg1"/>
                </a:solidFill>
              </a:rPr>
              <a:t>СПТУ-18</a:t>
            </a:r>
            <a:endParaRPr lang="ru-RU" sz="1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62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Documents and Settings\Admin\Рабочий стол\Знаменательные даты\Знаменательные даты  2022 г фото\Игнатье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860" y="120215"/>
            <a:ext cx="3142159" cy="225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Admin\Рабочий стол\Знаменательные даты\Знаменательные даты  2022 г фото\Игнатьева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791" y="3456049"/>
            <a:ext cx="1429023" cy="216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Admin\Рабочий стол\Знаменательные даты\Знаменательные даты  2022 г фото\Игнатьева 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348" y="177672"/>
            <a:ext cx="1163131" cy="142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Admin\Рабочий стол\Знаменательные даты\Знаменательные даты  2022 г фото\Игнатьева 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649" y="3801426"/>
            <a:ext cx="1170980" cy="111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Documents and Settings\Admin\Рабочий стол\Знаменательные даты\Знаменательные даты  2022 г фото\Игнатьева 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325" y="3503959"/>
            <a:ext cx="1512168" cy="255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76256" y="5786743"/>
            <a:ext cx="20162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О.А. Игнатьева с </a:t>
            </a:r>
            <a:r>
              <a:rPr lang="ru-RU" sz="1200" dirty="0" smtClean="0">
                <a:solidFill>
                  <a:schemeClr val="bg1"/>
                </a:solidFill>
              </a:rPr>
              <a:t>ученицей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103" name="Picture 7" descr="C:\Documents and Settings\Admin\Рабочий стол\WRs21a19bs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393" y="1929553"/>
            <a:ext cx="1162087" cy="109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69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0" y="260647"/>
            <a:ext cx="5652120" cy="6336703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3300" dirty="0" smtClean="0"/>
          </a:p>
          <a:p>
            <a:pPr algn="ctr"/>
            <a:r>
              <a:rPr lang="ru-RU" sz="9600" dirty="0"/>
              <a:t>70 лет </a:t>
            </a:r>
          </a:p>
          <a:p>
            <a:pPr algn="ctr"/>
            <a:r>
              <a:rPr lang="ru-RU" sz="9600" dirty="0"/>
              <a:t>со дня образования</a:t>
            </a:r>
          </a:p>
          <a:p>
            <a:pPr algn="ctr"/>
            <a:r>
              <a:rPr lang="ru-RU" sz="9600" dirty="0" smtClean="0"/>
              <a:t>семилетней </a:t>
            </a:r>
            <a:r>
              <a:rPr lang="ru-RU" sz="9600" dirty="0"/>
              <a:t>школы совхоза «Багаряк» </a:t>
            </a:r>
            <a:r>
              <a:rPr lang="ru-RU" sz="9600" dirty="0" err="1"/>
              <a:t>Буринского</a:t>
            </a:r>
            <a:r>
              <a:rPr lang="ru-RU" sz="9600" dirty="0"/>
              <a:t> района </a:t>
            </a:r>
            <a:endParaRPr lang="ru-RU" sz="9600" dirty="0" smtClean="0"/>
          </a:p>
          <a:p>
            <a:pPr algn="ctr"/>
            <a:r>
              <a:rPr lang="ru-RU" sz="9600" dirty="0" err="1" smtClean="0"/>
              <a:t>Кульмяковского</a:t>
            </a:r>
            <a:r>
              <a:rPr lang="ru-RU" sz="9600" dirty="0" smtClean="0"/>
              <a:t> </a:t>
            </a:r>
            <a:r>
              <a:rPr lang="ru-RU" sz="9600" dirty="0"/>
              <a:t>сельского совета</a:t>
            </a:r>
          </a:p>
          <a:p>
            <a:pPr algn="ctr"/>
            <a:r>
              <a:rPr lang="ru-RU" sz="9600" dirty="0"/>
              <a:t>(01 сентября 1952 года)</a:t>
            </a:r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r>
              <a:rPr lang="ru-RU" sz="9600" dirty="0"/>
              <a:t>(ныне Муниципальное общеобразовательное учреждение «Береговская средняя общеобразовательная школа» Каслинского муниципального района)</a:t>
            </a:r>
          </a:p>
          <a:p>
            <a:pPr algn="ctr"/>
            <a:r>
              <a:rPr lang="ru-RU" sz="9600" dirty="0"/>
              <a:t>п. Береговой </a:t>
            </a:r>
            <a:r>
              <a:rPr lang="ru-RU" sz="9600" dirty="0" smtClean="0"/>
              <a:t> Каслинского района Челябинской области</a:t>
            </a:r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r>
              <a:rPr lang="ru-RU" sz="5600" dirty="0">
                <a:solidFill>
                  <a:schemeClr val="bg1"/>
                </a:solidFill>
              </a:rPr>
              <a:t>Основание: Сведения из исторической справки МОУ «Береговская СОШ» Каслинского муниципального района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5348">
            <a:off x="6087193" y="455363"/>
            <a:ext cx="2622602" cy="1856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4072">
            <a:off x="6337542" y="3635889"/>
            <a:ext cx="2698162" cy="1962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1355">
            <a:off x="5489227" y="4925014"/>
            <a:ext cx="2672148" cy="1697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2093">
            <a:off x="5031902" y="2039586"/>
            <a:ext cx="3022815" cy="2163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418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0506" y="260647"/>
            <a:ext cx="4547517" cy="6336703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3300" dirty="0" smtClean="0"/>
          </a:p>
          <a:p>
            <a:pPr algn="ctr"/>
            <a:r>
              <a:rPr lang="ru-RU" sz="8000" dirty="0" smtClean="0"/>
              <a:t>75 лет </a:t>
            </a:r>
            <a:endParaRPr lang="ru-RU" sz="8000" dirty="0"/>
          </a:p>
          <a:p>
            <a:pPr algn="ctr"/>
            <a:r>
              <a:rPr lang="ru-RU" sz="8000" dirty="0"/>
              <a:t>со дня образования</a:t>
            </a:r>
          </a:p>
          <a:p>
            <a:pPr algn="ctr"/>
            <a:r>
              <a:rPr lang="ru-RU" sz="8000" dirty="0" smtClean="0"/>
              <a:t>неполной средней школы № 6</a:t>
            </a:r>
            <a:endParaRPr lang="ru-RU" sz="8000" dirty="0"/>
          </a:p>
          <a:p>
            <a:pPr algn="ctr"/>
            <a:r>
              <a:rPr lang="ru-RU" sz="8000" dirty="0" smtClean="0"/>
              <a:t>(сентябрь 1947 года)</a:t>
            </a:r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endParaRPr lang="ru-RU" sz="8000" dirty="0"/>
          </a:p>
          <a:p>
            <a:pPr algn="ctr"/>
            <a:r>
              <a:rPr lang="ru-RU" sz="8000" dirty="0" smtClean="0"/>
              <a:t>(ныне Муниципальное общеобразовательное учреждение «</a:t>
            </a:r>
            <a:r>
              <a:rPr lang="ru-RU" sz="8000" dirty="0" err="1" smtClean="0"/>
              <a:t>Вишневогорская</a:t>
            </a:r>
            <a:r>
              <a:rPr lang="ru-RU" sz="8000" dirty="0" smtClean="0"/>
              <a:t> средняя общеобразовательная школа № 37 Каслинского муниципального района)</a:t>
            </a:r>
            <a:endParaRPr lang="ru-RU" sz="8000" dirty="0"/>
          </a:p>
          <a:p>
            <a:pPr algn="ctr"/>
            <a:r>
              <a:rPr lang="ru-RU" sz="8000" dirty="0"/>
              <a:t>п. </a:t>
            </a:r>
            <a:r>
              <a:rPr lang="ru-RU" sz="8000" dirty="0" err="1" smtClean="0"/>
              <a:t>Вишневогорск</a:t>
            </a:r>
            <a:r>
              <a:rPr lang="ru-RU" sz="8000" dirty="0" smtClean="0"/>
              <a:t>  Каслинского района</a:t>
            </a:r>
          </a:p>
          <a:p>
            <a:pPr algn="ctr"/>
            <a:r>
              <a:rPr lang="ru-RU" sz="8000" dirty="0" smtClean="0"/>
              <a:t>Челябинской </a:t>
            </a:r>
            <a:r>
              <a:rPr lang="ru-RU" sz="8000" dirty="0"/>
              <a:t>области</a:t>
            </a:r>
          </a:p>
          <a:p>
            <a:pPr algn="ctr"/>
            <a:endParaRPr lang="ru-RU" sz="8000" dirty="0"/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r>
              <a:rPr lang="ru-RU" sz="5600" dirty="0">
                <a:solidFill>
                  <a:schemeClr val="bg1"/>
                </a:solidFill>
              </a:rPr>
              <a:t>Основание: </a:t>
            </a:r>
            <a:r>
              <a:rPr lang="ru-RU" sz="5600" dirty="0">
                <a:solidFill>
                  <a:schemeClr val="bg1"/>
                </a:solidFill>
                <a:ea typeface="Times New Roman"/>
              </a:rPr>
              <a:t>Ведомственный архив Управления образования администрации КМР</a:t>
            </a:r>
          </a:p>
          <a:p>
            <a:r>
              <a:rPr lang="ru-RU" sz="5600" dirty="0">
                <a:solidFill>
                  <a:schemeClr val="bg1"/>
                </a:solidFill>
                <a:ea typeface="Times New Roman"/>
              </a:rPr>
              <a:t>(Ф. 82 Оп. 2. Д. 15 . </a:t>
            </a:r>
            <a:r>
              <a:rPr lang="ru-RU" sz="5600" dirty="0" smtClean="0">
                <a:solidFill>
                  <a:schemeClr val="bg1"/>
                </a:solidFill>
                <a:ea typeface="Times New Roman"/>
              </a:rPr>
              <a:t>Л</a:t>
            </a:r>
            <a:r>
              <a:rPr lang="ru-RU" sz="5600" dirty="0">
                <a:solidFill>
                  <a:schemeClr val="bg1"/>
                </a:solidFill>
                <a:ea typeface="Times New Roman"/>
              </a:rPr>
              <a:t>. 17)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C:\Documents and Settings\Admin\Рабочий стол\Знаменательные даты\Знаменательные даты  2022 г фото\Вишневогорская школа 37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850" y="2204864"/>
            <a:ext cx="280831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Documents and Settings\Admin\Рабочий стол\Знаменательные даты\Знаменательные даты  2022 г фото\Вишневогорская школа 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957" y="4365104"/>
            <a:ext cx="2808311" cy="191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Documents and Settings\Admin\Рабочий стол\Вишневогорская школа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850" y="212458"/>
            <a:ext cx="2808312" cy="181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50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0506" y="260647"/>
            <a:ext cx="4547517" cy="6295769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3300" dirty="0" smtClean="0"/>
          </a:p>
          <a:p>
            <a:pPr algn="ctr"/>
            <a:r>
              <a:rPr lang="ru-RU" sz="8000" dirty="0" smtClean="0"/>
              <a:t>65 лет </a:t>
            </a:r>
            <a:endParaRPr lang="ru-RU" sz="8000" dirty="0"/>
          </a:p>
          <a:p>
            <a:pPr algn="ctr"/>
            <a:r>
              <a:rPr lang="ru-RU" sz="8000" dirty="0"/>
              <a:t>со дня образования</a:t>
            </a:r>
          </a:p>
          <a:p>
            <a:pPr algn="ctr"/>
            <a:r>
              <a:rPr lang="ru-RU" sz="8000" dirty="0" smtClean="0"/>
              <a:t>детского сада № 2</a:t>
            </a:r>
          </a:p>
          <a:p>
            <a:pPr algn="ctr"/>
            <a:r>
              <a:rPr lang="ru-RU" sz="8000" dirty="0"/>
              <a:t>(01 </a:t>
            </a:r>
            <a:r>
              <a:rPr lang="ru-RU" sz="8000" dirty="0" smtClean="0"/>
              <a:t>октября 1957 </a:t>
            </a:r>
            <a:r>
              <a:rPr lang="ru-RU" sz="8000" dirty="0"/>
              <a:t>года)</a:t>
            </a:r>
          </a:p>
          <a:p>
            <a:pPr algn="ctr"/>
            <a:endParaRPr lang="ru-RU" sz="8000" dirty="0" smtClean="0"/>
          </a:p>
          <a:p>
            <a:pPr algn="ctr"/>
            <a:endParaRPr lang="ru-RU" sz="8000" dirty="0" smtClean="0"/>
          </a:p>
          <a:p>
            <a:pPr algn="ctr"/>
            <a:r>
              <a:rPr lang="ru-RU" sz="8000" dirty="0" smtClean="0"/>
              <a:t>(ныне Муниципальное дошкольное образовательное учреждение </a:t>
            </a:r>
          </a:p>
          <a:p>
            <a:pPr algn="ctr"/>
            <a:r>
              <a:rPr lang="ru-RU" sz="8000" dirty="0" smtClean="0"/>
              <a:t>«Детский сад № 2 «Сказка»)</a:t>
            </a:r>
          </a:p>
          <a:p>
            <a:pPr algn="ctr"/>
            <a:r>
              <a:rPr lang="ru-RU" sz="8000" dirty="0" smtClean="0"/>
              <a:t>п. </a:t>
            </a:r>
            <a:r>
              <a:rPr lang="ru-RU" sz="8000" dirty="0" err="1" smtClean="0"/>
              <a:t>Вишневогорск</a:t>
            </a:r>
            <a:r>
              <a:rPr lang="ru-RU" sz="8000" dirty="0" smtClean="0"/>
              <a:t>  Каслинского района</a:t>
            </a:r>
          </a:p>
          <a:p>
            <a:pPr algn="ctr"/>
            <a:r>
              <a:rPr lang="ru-RU" sz="8000" dirty="0" smtClean="0"/>
              <a:t>Челябинской области</a:t>
            </a:r>
            <a:endParaRPr lang="ru-RU" sz="8000" dirty="0"/>
          </a:p>
          <a:p>
            <a:pPr algn="ctr"/>
            <a:endParaRPr lang="ru-RU" sz="8000" dirty="0"/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r>
              <a:rPr lang="ru-RU" sz="5600" dirty="0">
                <a:solidFill>
                  <a:schemeClr val="bg1"/>
                </a:solidFill>
              </a:rPr>
              <a:t>Основание: Приказ по </a:t>
            </a:r>
            <a:r>
              <a:rPr lang="ru-RU" sz="5600" dirty="0" err="1" smtClean="0">
                <a:solidFill>
                  <a:schemeClr val="bg1"/>
                </a:solidFill>
              </a:rPr>
              <a:t>Вишневогорскому</a:t>
            </a:r>
            <a:r>
              <a:rPr lang="ru-RU" sz="5600" dirty="0" smtClean="0">
                <a:solidFill>
                  <a:schemeClr val="bg1"/>
                </a:solidFill>
              </a:rPr>
              <a:t> рудоуправлению </a:t>
            </a:r>
            <a:r>
              <a:rPr lang="ru-RU" sz="5600" dirty="0">
                <a:solidFill>
                  <a:schemeClr val="bg1"/>
                </a:solidFill>
              </a:rPr>
              <a:t>№ 88  от 25.09.1957 г. </a:t>
            </a:r>
            <a:endParaRPr lang="ru-RU" sz="5600" dirty="0" smtClean="0">
              <a:solidFill>
                <a:schemeClr val="bg1"/>
              </a:solidFill>
            </a:endParaRPr>
          </a:p>
          <a:p>
            <a:r>
              <a:rPr lang="ru-RU" sz="5600" dirty="0" smtClean="0">
                <a:solidFill>
                  <a:schemeClr val="bg1"/>
                </a:solidFill>
              </a:rPr>
              <a:t>(</a:t>
            </a:r>
            <a:r>
              <a:rPr lang="ru-RU" sz="5600" dirty="0">
                <a:solidFill>
                  <a:schemeClr val="bg1"/>
                </a:solidFill>
              </a:rPr>
              <a:t>Ведомственный архив    </a:t>
            </a:r>
            <a:r>
              <a:rPr lang="ru-RU" sz="5600" dirty="0" smtClean="0">
                <a:solidFill>
                  <a:schemeClr val="bg1"/>
                </a:solidFill>
              </a:rPr>
              <a:t>НАО </a:t>
            </a:r>
            <a:r>
              <a:rPr lang="ru-RU" sz="5600" dirty="0">
                <a:solidFill>
                  <a:schemeClr val="bg1"/>
                </a:solidFill>
              </a:rPr>
              <a:t>Вишневогорского горно-обогатительного комбината)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0" y="273050"/>
            <a:ext cx="4248472" cy="618028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267" name="Picture 3" descr="C:\Documents and Settings\Admin\Рабочий стол\Знаменательные даты\Знаменательные даты  2022 г фото\Вишневогорск дс 2 Сказка 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77272">
            <a:off x="4500606" y="449865"/>
            <a:ext cx="2290536" cy="171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Documents and Settings\Admin\Рабочий стол\Знаменательные даты\Знаменательные даты  2022 г фото\Вишневогорск дс 2 Сказка 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2721">
            <a:off x="7252489" y="820133"/>
            <a:ext cx="1555613" cy="207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C:\Documents and Settings\Admin\Рабочий стол\Знаменательные даты\Знаменательные даты  2022 г фото\Вишневогорск дс 2 Сказка 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5453">
            <a:off x="6683388" y="5034427"/>
            <a:ext cx="2079557" cy="155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C:\Documents and Settings\Admin\Рабочий стол\Знаменательные даты\Знаменательные даты  2022 г фото\Вишневогорск дс 2 Сказка 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3809">
            <a:off x="4682000" y="3288678"/>
            <a:ext cx="2570844" cy="143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50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07504" y="260648"/>
            <a:ext cx="4320480" cy="6264696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ru-RU" sz="6400" dirty="0" smtClean="0"/>
              <a:t>90 лет </a:t>
            </a:r>
          </a:p>
          <a:p>
            <a:pPr algn="ctr"/>
            <a:r>
              <a:rPr lang="ru-RU" sz="6400" dirty="0" smtClean="0"/>
              <a:t>со </a:t>
            </a:r>
            <a:r>
              <a:rPr lang="ru-RU" sz="6400" dirty="0"/>
              <a:t>дня рождения </a:t>
            </a:r>
            <a:endParaRPr lang="ru-RU" sz="6400" dirty="0" smtClean="0"/>
          </a:p>
          <a:p>
            <a:pPr algn="ctr"/>
            <a:r>
              <a:rPr lang="ru-RU" sz="6400" dirty="0" smtClean="0"/>
              <a:t>Пряхина </a:t>
            </a:r>
            <a:r>
              <a:rPr lang="ru-RU" sz="6400" dirty="0" err="1" smtClean="0"/>
              <a:t>Виолена</a:t>
            </a:r>
            <a:r>
              <a:rPr lang="ru-RU" sz="6400" dirty="0" smtClean="0"/>
              <a:t> Михайловича</a:t>
            </a:r>
          </a:p>
          <a:p>
            <a:pPr algn="ctr"/>
            <a:r>
              <a:rPr lang="ru-RU" sz="6400" dirty="0" smtClean="0"/>
              <a:t> (10.10.1932-2009)  </a:t>
            </a:r>
          </a:p>
          <a:p>
            <a:pPr algn="ctr"/>
            <a:endParaRPr lang="ru-RU" sz="6400" dirty="0" smtClean="0"/>
          </a:p>
          <a:p>
            <a:pPr algn="just"/>
            <a:r>
              <a:rPr lang="ru-RU" sz="6400" dirty="0" smtClean="0"/>
              <a:t>Скульптор</a:t>
            </a:r>
            <a:r>
              <a:rPr lang="ru-RU" sz="6400" dirty="0"/>
              <a:t>. Работал слесарем-сборщиком на </a:t>
            </a:r>
            <a:r>
              <a:rPr lang="ru-RU" sz="6400" dirty="0" err="1"/>
              <a:t>Каслинском</a:t>
            </a:r>
            <a:r>
              <a:rPr lang="ru-RU" sz="6400" dirty="0"/>
              <a:t> радиозаводе, мастером в ГПТУ </a:t>
            </a:r>
            <a:r>
              <a:rPr lang="ru-RU" sz="6400" dirty="0" smtClean="0"/>
              <a:t>              № </a:t>
            </a:r>
            <a:r>
              <a:rPr lang="ru-RU" sz="6400" dirty="0"/>
              <a:t>18, модельщиком, чеканщиком моделей художественного литья Каслинского машиностроительного завода. Автор статуэток: «Играющий конь» (1986, большого и малого размера), «Кобылица» (1987), «Сивка-Бурка» (1987), «Воронко» (1989) и </a:t>
            </a:r>
            <a:r>
              <a:rPr lang="ru-RU" sz="6400" dirty="0" smtClean="0"/>
              <a:t>других. </a:t>
            </a:r>
            <a:r>
              <a:rPr lang="ru-RU" sz="6400" dirty="0"/>
              <a:t>Участник различных </a:t>
            </a:r>
            <a:r>
              <a:rPr lang="ru-RU" sz="6400" dirty="0" smtClean="0"/>
              <a:t>выставок</a:t>
            </a:r>
          </a:p>
          <a:p>
            <a:pPr algn="just"/>
            <a:endParaRPr lang="ru-RU" sz="4900" dirty="0" smtClean="0"/>
          </a:p>
          <a:p>
            <a:pPr algn="just"/>
            <a:endParaRPr lang="ru-RU" sz="4900" dirty="0"/>
          </a:p>
          <a:p>
            <a:pPr algn="just"/>
            <a:endParaRPr lang="ru-RU" sz="4900" dirty="0"/>
          </a:p>
          <a:p>
            <a:pPr algn="ctr"/>
            <a:endParaRPr lang="ru-RU" sz="4000" dirty="0" smtClean="0"/>
          </a:p>
          <a:p>
            <a:r>
              <a:rPr lang="ru-RU" sz="4300" dirty="0">
                <a:solidFill>
                  <a:schemeClr val="bg1"/>
                </a:solidFill>
              </a:rPr>
              <a:t>Основание: Сведения ведомственного архива МУ «</a:t>
            </a:r>
            <a:r>
              <a:rPr lang="ru-RU" sz="4300" dirty="0" err="1">
                <a:solidFill>
                  <a:schemeClr val="bg1"/>
                </a:solidFill>
              </a:rPr>
              <a:t>Каслинский</a:t>
            </a:r>
            <a:r>
              <a:rPr lang="ru-RU" sz="4300" dirty="0">
                <a:solidFill>
                  <a:schemeClr val="bg1"/>
                </a:solidFill>
              </a:rPr>
              <a:t> </a:t>
            </a:r>
            <a:r>
              <a:rPr lang="ru-RU" sz="4300" dirty="0" err="1">
                <a:solidFill>
                  <a:schemeClr val="bg1"/>
                </a:solidFill>
              </a:rPr>
              <a:t>историко</a:t>
            </a:r>
            <a:r>
              <a:rPr lang="ru-RU" sz="4300" dirty="0">
                <a:solidFill>
                  <a:schemeClr val="bg1"/>
                </a:solidFill>
              </a:rPr>
              <a:t> - художественный музей» </a:t>
            </a:r>
            <a:r>
              <a:rPr lang="ru-RU" sz="4300" dirty="0" smtClean="0">
                <a:solidFill>
                  <a:schemeClr val="bg1"/>
                </a:solidFill>
              </a:rPr>
              <a:t>                 г</a:t>
            </a:r>
            <a:r>
              <a:rPr lang="ru-RU" sz="4300" dirty="0">
                <a:solidFill>
                  <a:schemeClr val="bg1"/>
                </a:solidFill>
              </a:rPr>
              <a:t>. Касли</a:t>
            </a:r>
            <a:endParaRPr lang="ru-RU" sz="4300" dirty="0" smtClean="0"/>
          </a:p>
          <a:p>
            <a:pPr algn="ctr"/>
            <a:endParaRPr lang="ru-RU" sz="4300" dirty="0" smtClean="0"/>
          </a:p>
          <a:p>
            <a:pPr algn="ctr"/>
            <a:endParaRPr lang="ru-RU" sz="2200" dirty="0" smtClean="0"/>
          </a:p>
          <a:p>
            <a:pPr algn="ctr"/>
            <a:endParaRPr lang="ru-RU" sz="2200" dirty="0"/>
          </a:p>
          <a:p>
            <a:pPr algn="ctr"/>
            <a:endParaRPr lang="ru-RU" sz="2200" dirty="0" smtClean="0"/>
          </a:p>
          <a:p>
            <a:pPr algn="ctr"/>
            <a:endParaRPr lang="ru-RU" sz="2200" dirty="0" smtClean="0"/>
          </a:p>
          <a:p>
            <a:endParaRPr lang="ru-RU" sz="2200" dirty="0" smtClean="0"/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C:\Documents and Settings\Admin\Рабочий стол\eb3b8b90544e9e774794392b98017e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6167">
            <a:off x="5048621" y="4565463"/>
            <a:ext cx="1296305" cy="1945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Documents and Settings\Admin\Рабочий стол\Знаменательные даты\Знаменательные даты  2022 г фото\Группа чеканщиков Каслинского ГПТУ-18 под руководством В.М. Пряхина. Фото 1970-х гг.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3234"/>
            <a:ext cx="4249737" cy="3262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Admin\Рабочий стол\Пряхин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2429" flipH="1">
            <a:off x="7059238" y="4600466"/>
            <a:ext cx="1786450" cy="1910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52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0506" y="260647"/>
            <a:ext cx="4547517" cy="6336703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3300" dirty="0" smtClean="0"/>
          </a:p>
          <a:p>
            <a:pPr algn="ctr"/>
            <a:r>
              <a:rPr lang="ru-RU" sz="8000" dirty="0" smtClean="0"/>
              <a:t>60 лет </a:t>
            </a:r>
            <a:endParaRPr lang="ru-RU" sz="8000" dirty="0"/>
          </a:p>
          <a:p>
            <a:pPr algn="ctr"/>
            <a:r>
              <a:rPr lang="ru-RU" sz="8000" dirty="0"/>
              <a:t>со дня образования</a:t>
            </a:r>
          </a:p>
          <a:p>
            <a:pPr algn="ctr"/>
            <a:r>
              <a:rPr lang="ru-RU" sz="8000" dirty="0" err="1" smtClean="0"/>
              <a:t>Тюбукского</a:t>
            </a:r>
            <a:r>
              <a:rPr lang="ru-RU" sz="8000" dirty="0" smtClean="0"/>
              <a:t> детского сада</a:t>
            </a:r>
            <a:endParaRPr lang="ru-RU" sz="8000" dirty="0"/>
          </a:p>
          <a:p>
            <a:pPr algn="ctr"/>
            <a:r>
              <a:rPr lang="ru-RU" sz="8000" dirty="0" smtClean="0"/>
              <a:t>(13 октября 1962 </a:t>
            </a:r>
            <a:r>
              <a:rPr lang="ru-RU" sz="8000" dirty="0"/>
              <a:t>года)</a:t>
            </a:r>
          </a:p>
          <a:p>
            <a:pPr algn="ctr"/>
            <a:endParaRPr lang="ru-RU" sz="8000" dirty="0"/>
          </a:p>
          <a:p>
            <a:pPr algn="ctr"/>
            <a:r>
              <a:rPr lang="ru-RU" sz="8000" dirty="0"/>
              <a:t>(ныне Муниципальное дошкольное образовательное учреждение </a:t>
            </a:r>
            <a:endParaRPr lang="ru-RU" sz="8000" dirty="0" smtClean="0"/>
          </a:p>
          <a:p>
            <a:pPr algn="ctr"/>
            <a:r>
              <a:rPr lang="ru-RU" sz="8000" dirty="0" smtClean="0"/>
              <a:t>«</a:t>
            </a:r>
            <a:r>
              <a:rPr lang="ru-RU" sz="8000" dirty="0"/>
              <a:t>Детский сад «Березка» комбинированного вида с. Тюбук Каслинского муниципального района</a:t>
            </a:r>
            <a:r>
              <a:rPr lang="ru-RU" sz="8000" dirty="0" smtClean="0"/>
              <a:t>)</a:t>
            </a:r>
          </a:p>
          <a:p>
            <a:pPr algn="ctr"/>
            <a:r>
              <a:rPr lang="ru-RU" sz="8000" dirty="0" smtClean="0"/>
              <a:t>с. Тюбук Каслинского района</a:t>
            </a:r>
          </a:p>
          <a:p>
            <a:pPr algn="ctr"/>
            <a:r>
              <a:rPr lang="ru-RU" sz="8000" dirty="0" smtClean="0"/>
              <a:t>Челябинской области</a:t>
            </a:r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r>
              <a:rPr lang="ru-RU" sz="5600" dirty="0">
                <a:solidFill>
                  <a:schemeClr val="bg1"/>
                </a:solidFill>
              </a:rPr>
              <a:t>Основание: Сведения из исторической справки МДОУ «Детский сад «Березка» с. Тюбук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32040" y="273050"/>
            <a:ext cx="3754760" cy="62522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290" name="Picture 2" descr="C:\Documents and Settings\Admin\Рабочий стол\Знаменательные даты\Знаменательные даты  2022 г фото\дс Берзка Тюбук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281" y="385237"/>
            <a:ext cx="3960440" cy="260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Documents and Settings\Admin\Рабочий стол\Знаменательные даты\Знаменательные даты  2022 г фото\дс Березка Тюбук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207" y="3501008"/>
            <a:ext cx="3703665" cy="277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50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0506" y="1"/>
            <a:ext cx="4547517" cy="6597350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3300" dirty="0" smtClean="0"/>
          </a:p>
          <a:p>
            <a:pPr algn="ctr"/>
            <a:r>
              <a:rPr lang="ru-RU" sz="8000" dirty="0" smtClean="0"/>
              <a:t>60 лет </a:t>
            </a:r>
            <a:endParaRPr lang="ru-RU" sz="8000" dirty="0"/>
          </a:p>
          <a:p>
            <a:pPr algn="ctr"/>
            <a:r>
              <a:rPr lang="ru-RU" sz="8000" dirty="0"/>
              <a:t>со дня образования</a:t>
            </a:r>
          </a:p>
          <a:p>
            <a:pPr algn="ctr"/>
            <a:r>
              <a:rPr lang="ru-RU" sz="8000" dirty="0" smtClean="0"/>
              <a:t>Историко-краеведческого музея на общественных началах</a:t>
            </a:r>
            <a:endParaRPr lang="ru-RU" sz="8000" dirty="0"/>
          </a:p>
          <a:p>
            <a:pPr algn="ctr"/>
            <a:r>
              <a:rPr lang="ru-RU" sz="8000" dirty="0" smtClean="0"/>
              <a:t>(15 октября 1962 </a:t>
            </a:r>
            <a:r>
              <a:rPr lang="ru-RU" sz="8000" dirty="0"/>
              <a:t>года)</a:t>
            </a:r>
          </a:p>
          <a:p>
            <a:pPr algn="ctr"/>
            <a:endParaRPr lang="ru-RU" sz="8000" dirty="0"/>
          </a:p>
          <a:p>
            <a:pPr algn="ctr"/>
            <a:r>
              <a:rPr lang="ru-RU" sz="8000" dirty="0"/>
              <a:t>(ныне Муниципальное учреждение «</a:t>
            </a:r>
            <a:r>
              <a:rPr lang="ru-RU" sz="8000" dirty="0" err="1"/>
              <a:t>Каслинский</a:t>
            </a:r>
            <a:r>
              <a:rPr lang="ru-RU" sz="8000" dirty="0"/>
              <a:t> историко-художественный музей</a:t>
            </a:r>
            <a:r>
              <a:rPr lang="ru-RU" sz="8000" dirty="0" smtClean="0"/>
              <a:t>»)</a:t>
            </a:r>
            <a:endParaRPr lang="ru-RU" sz="8000" dirty="0"/>
          </a:p>
          <a:p>
            <a:pPr algn="ctr"/>
            <a:r>
              <a:rPr lang="ru-RU" sz="8000" dirty="0" smtClean="0"/>
              <a:t>г. Касли Челябинской области</a:t>
            </a:r>
            <a:endParaRPr lang="ru-RU" sz="8000" dirty="0"/>
          </a:p>
          <a:p>
            <a:pPr algn="ctr"/>
            <a:endParaRPr lang="ru-RU" sz="8000" dirty="0"/>
          </a:p>
          <a:p>
            <a:pPr algn="just"/>
            <a:r>
              <a:rPr lang="ru-RU" sz="8000" dirty="0"/>
              <a:t>Учреждение  объединяет </a:t>
            </a:r>
            <a:r>
              <a:rPr lang="ru-RU" sz="8000" dirty="0" err="1"/>
              <a:t>Каслинский</a:t>
            </a:r>
            <a:r>
              <a:rPr lang="ru-RU" sz="8000" dirty="0"/>
              <a:t> музей художественного литья и Дом-музей скульптора А.В. Чиркина. С 2002 года музей является членом Союза Музеев России. Регулярно организует  юбилейные выставки, посвященные скульпторам, мастерам формовки. </a:t>
            </a:r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r>
              <a:rPr lang="ru-RU" sz="5600" dirty="0">
                <a:solidFill>
                  <a:schemeClr val="bg1"/>
                </a:solidFill>
              </a:rPr>
              <a:t>Основание: Сведения из исторической справки МУ «</a:t>
            </a:r>
            <a:r>
              <a:rPr lang="ru-RU" sz="5600" dirty="0" err="1">
                <a:solidFill>
                  <a:schemeClr val="bg1"/>
                </a:solidFill>
              </a:rPr>
              <a:t>Каслинский</a:t>
            </a:r>
            <a:r>
              <a:rPr lang="ru-RU" sz="5600" dirty="0">
                <a:solidFill>
                  <a:schemeClr val="bg1"/>
                </a:solidFill>
              </a:rPr>
              <a:t> историко-художественный музей»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644008" y="273050"/>
            <a:ext cx="4042792" cy="62522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3315" name="Picture 3" descr="C:\Documents and Settings\Admin\Рабочий стол\Знаменательные даты\Знаменательные даты  2022 г фото\музей сегодн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4234">
            <a:off x="4680909" y="465055"/>
            <a:ext cx="2300869" cy="169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Documents and Settings\Admin\Рабочий стол\музей литье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8635">
            <a:off x="6418045" y="1837204"/>
            <a:ext cx="2320427" cy="163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Documents and Settings\Admin\Рабочий стол\Музей чиркина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1803">
            <a:off x="4878624" y="3370468"/>
            <a:ext cx="2343688" cy="167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Documents and Settings\Admin\Рабочий стол\i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7407">
            <a:off x="6402953" y="4749408"/>
            <a:ext cx="2203003" cy="165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50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0506" y="260647"/>
            <a:ext cx="4547517" cy="6336703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3300" dirty="0" smtClean="0"/>
          </a:p>
          <a:p>
            <a:pPr algn="ctr"/>
            <a:endParaRPr lang="ru-RU" sz="8000" dirty="0" smtClean="0"/>
          </a:p>
          <a:p>
            <a:pPr algn="ctr"/>
            <a:r>
              <a:rPr lang="ru-RU" sz="8000" dirty="0" smtClean="0"/>
              <a:t>85 лет </a:t>
            </a:r>
            <a:endParaRPr lang="ru-RU" sz="8000" dirty="0"/>
          </a:p>
          <a:p>
            <a:pPr algn="ctr"/>
            <a:r>
              <a:rPr lang="ru-RU" sz="8000" dirty="0"/>
              <a:t>со дня образования</a:t>
            </a:r>
          </a:p>
          <a:p>
            <a:pPr algn="ctr"/>
            <a:r>
              <a:rPr lang="ru-RU" sz="8000" dirty="0"/>
              <a:t>неполной школы № </a:t>
            </a:r>
            <a:r>
              <a:rPr lang="ru-RU" sz="8000" dirty="0" smtClean="0"/>
              <a:t>1 </a:t>
            </a:r>
            <a:r>
              <a:rPr lang="ru-RU" sz="8000" dirty="0"/>
              <a:t>им. </a:t>
            </a:r>
            <a:r>
              <a:rPr lang="ru-RU" sz="8000" dirty="0" err="1" smtClean="0"/>
              <a:t>Ретнева</a:t>
            </a:r>
            <a:endParaRPr lang="ru-RU" sz="8000" dirty="0"/>
          </a:p>
          <a:p>
            <a:pPr algn="ctr"/>
            <a:r>
              <a:rPr lang="ru-RU" sz="8000" dirty="0"/>
              <a:t>(01 </a:t>
            </a:r>
            <a:r>
              <a:rPr lang="ru-RU" sz="8000" dirty="0" smtClean="0"/>
              <a:t>ноября 1937 </a:t>
            </a:r>
            <a:r>
              <a:rPr lang="ru-RU" sz="8000" dirty="0"/>
              <a:t>года)</a:t>
            </a:r>
          </a:p>
          <a:p>
            <a:pPr algn="ctr"/>
            <a:endParaRPr lang="ru-RU" sz="8000" dirty="0"/>
          </a:p>
          <a:p>
            <a:pPr algn="ctr"/>
            <a:r>
              <a:rPr lang="ru-RU" sz="8000" dirty="0"/>
              <a:t>(ныне Муниципальное общеобразовательное учреждение «</a:t>
            </a:r>
            <a:r>
              <a:rPr lang="ru-RU" sz="8000" dirty="0" err="1"/>
              <a:t>Каслинская</a:t>
            </a:r>
            <a:r>
              <a:rPr lang="ru-RU" sz="8000" dirty="0"/>
              <a:t> средняя общеобразовательная школа № 27» Каслинского муниципального района)</a:t>
            </a:r>
          </a:p>
          <a:p>
            <a:pPr algn="ctr"/>
            <a:r>
              <a:rPr lang="ru-RU" sz="8000" dirty="0" smtClean="0"/>
              <a:t>г. Касли Челябинской </a:t>
            </a:r>
            <a:r>
              <a:rPr lang="ru-RU" sz="8000" dirty="0"/>
              <a:t>области</a:t>
            </a:r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r>
              <a:rPr lang="ru-RU" sz="5600" dirty="0" smtClean="0">
                <a:solidFill>
                  <a:schemeClr val="bg1"/>
                </a:solidFill>
              </a:rPr>
              <a:t>Основание: Сведения </a:t>
            </a:r>
            <a:r>
              <a:rPr lang="ru-RU" sz="5600" dirty="0">
                <a:solidFill>
                  <a:schemeClr val="bg1"/>
                </a:solidFill>
              </a:rPr>
              <a:t>из исторической справки МОУ «</a:t>
            </a:r>
            <a:r>
              <a:rPr lang="ru-RU" sz="5600" dirty="0" err="1">
                <a:solidFill>
                  <a:schemeClr val="bg1"/>
                </a:solidFill>
              </a:rPr>
              <a:t>Каслинская</a:t>
            </a:r>
            <a:r>
              <a:rPr lang="ru-RU" sz="5600" dirty="0">
                <a:solidFill>
                  <a:schemeClr val="bg1"/>
                </a:solidFill>
              </a:rPr>
              <a:t> средняя общеобразовательная школа № 27»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4716016" y="273050"/>
            <a:ext cx="3970784" cy="585311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1" name="Picture 3" descr="C:\Documents and Settings\Admin\Рабочий стол\Знаменательные даты\Знаменательные даты  2022 г фото\27 школа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985" y="4887373"/>
            <a:ext cx="2032521" cy="152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Documents and Settings\Admin\Рабочий стол\27 школа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777" y="2653344"/>
            <a:ext cx="1964302" cy="138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Documents and Settings\Admin\Рабочий стол\Знаменательные даты\Знаменательные даты  2022 г фото\27 школа 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079" y="3821698"/>
            <a:ext cx="1924130" cy="144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Admin\Рабочий стол\27 школ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649" y="1459703"/>
            <a:ext cx="2147714" cy="132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Admin\Рабочий стол\Знаменательные даты\Знаменательные даты  2022 г фото\27 школа 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08546"/>
            <a:ext cx="1954434" cy="1303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50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60648"/>
            <a:ext cx="4402832" cy="6408712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/>
              <a:t>70 лет </a:t>
            </a:r>
          </a:p>
          <a:p>
            <a:pPr algn="ctr"/>
            <a:r>
              <a:rPr lang="ru-RU" sz="1600" dirty="0" smtClean="0"/>
              <a:t>со </a:t>
            </a:r>
            <a:r>
              <a:rPr lang="ru-RU" sz="1600" dirty="0"/>
              <a:t>дня рождения </a:t>
            </a:r>
            <a:endParaRPr lang="ru-RU" sz="1600" dirty="0" smtClean="0"/>
          </a:p>
          <a:p>
            <a:pPr algn="ctr"/>
            <a:r>
              <a:rPr lang="ru-RU" sz="1600" dirty="0" err="1" smtClean="0"/>
              <a:t>Востротина</a:t>
            </a:r>
            <a:r>
              <a:rPr lang="ru-RU" sz="1600" dirty="0" smtClean="0"/>
              <a:t> Валерия Александровича</a:t>
            </a:r>
          </a:p>
          <a:p>
            <a:pPr algn="ctr"/>
            <a:r>
              <a:rPr lang="ru-RU" sz="1600" dirty="0" smtClean="0"/>
              <a:t>(род. 20 ноября 1952 года)</a:t>
            </a:r>
          </a:p>
          <a:p>
            <a:pPr algn="ctr"/>
            <a:endParaRPr lang="ru-RU" sz="1600" dirty="0" smtClean="0"/>
          </a:p>
          <a:p>
            <a:pPr algn="just"/>
            <a:r>
              <a:rPr lang="ru-RU" sz="1600" dirty="0" smtClean="0"/>
              <a:t>Участник </a:t>
            </a:r>
            <a:r>
              <a:rPr lang="ru-RU" sz="1600" dirty="0"/>
              <a:t>боевых действий в Афганистане, Героя Советского Союза. генерала-полковника, почетного гражданина        г. Касли.  В начале октября 2011 года был избран председателем «Союза Десантников России». Председатель «Межведомственной комиссии по делам военнопленных, интернированных и пропавших без вести Минобороны РФ» (МВК), одновременно — Сопредседатель «Российско-Американской комиссии по делам военнопленных и пропавших без вести», объединяющих усилия в поисковой и исследовательской деятельности по выяснению судеб советских воинов, без вести пропавших в Афганистане. С марта 2017 года - глава попечительского совета парка «Патриот</a:t>
            </a:r>
            <a:r>
              <a:rPr lang="ru-RU" sz="1600" dirty="0" smtClean="0"/>
              <a:t>»</a:t>
            </a:r>
          </a:p>
          <a:p>
            <a:pPr algn="just"/>
            <a:endParaRPr lang="ru-RU" sz="1600" dirty="0" smtClean="0"/>
          </a:p>
          <a:p>
            <a:r>
              <a:rPr lang="ru-RU" dirty="0">
                <a:solidFill>
                  <a:schemeClr val="bg1"/>
                </a:solidFill>
              </a:rPr>
              <a:t>Основание: Энциклопедия ЧО, </a:t>
            </a:r>
            <a:r>
              <a:rPr lang="ru-RU" dirty="0" smtClean="0">
                <a:solidFill>
                  <a:schemeClr val="bg1"/>
                </a:solidFill>
              </a:rPr>
              <a:t>2008, </a:t>
            </a:r>
            <a:r>
              <a:rPr lang="ru-RU" dirty="0">
                <a:solidFill>
                  <a:schemeClr val="bg1"/>
                </a:solidFill>
              </a:rPr>
              <a:t>том 1,                страница 749</a:t>
            </a:r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Documents and Settings\Admin\Мои документы\Почетные граждане для Челябинска\Почетные граждане Каслинского муниципального района\Фото Почетные граждане города Касли и КМР\Востротин Валерий Александрович.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92932"/>
            <a:ext cx="3754437" cy="558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80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0506" y="260647"/>
            <a:ext cx="4547517" cy="6336703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3300" dirty="0" smtClean="0"/>
          </a:p>
          <a:p>
            <a:pPr algn="ctr"/>
            <a:r>
              <a:rPr lang="ru-RU" sz="8000" dirty="0" smtClean="0"/>
              <a:t>40 лет </a:t>
            </a:r>
            <a:endParaRPr lang="ru-RU" sz="8000" dirty="0"/>
          </a:p>
          <a:p>
            <a:pPr algn="ctr"/>
            <a:r>
              <a:rPr lang="ru-RU" sz="8000" dirty="0"/>
              <a:t>со дня образования</a:t>
            </a:r>
          </a:p>
          <a:p>
            <a:pPr algn="ctr"/>
            <a:r>
              <a:rPr lang="ru-RU" sz="8000" dirty="0" smtClean="0"/>
              <a:t>Дворца </a:t>
            </a:r>
            <a:r>
              <a:rPr lang="ru-RU" sz="8000" dirty="0"/>
              <a:t>культуры </a:t>
            </a:r>
            <a:endParaRPr lang="ru-RU" sz="8000" dirty="0" smtClean="0"/>
          </a:p>
          <a:p>
            <a:pPr algn="ctr"/>
            <a:r>
              <a:rPr lang="ru-RU" sz="8000" dirty="0" smtClean="0"/>
              <a:t>Каслинского </a:t>
            </a:r>
          </a:p>
          <a:p>
            <a:pPr algn="ctr"/>
            <a:r>
              <a:rPr lang="ru-RU" sz="8000" dirty="0" smtClean="0"/>
              <a:t>машиностроительного завода </a:t>
            </a:r>
          </a:p>
          <a:p>
            <a:pPr algn="ctr"/>
            <a:r>
              <a:rPr lang="ru-RU" sz="8000" dirty="0" smtClean="0"/>
              <a:t>(24 декабря 1982 </a:t>
            </a:r>
            <a:r>
              <a:rPr lang="ru-RU" sz="8000" dirty="0"/>
              <a:t>года)</a:t>
            </a:r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r>
              <a:rPr lang="ru-RU" sz="8000" dirty="0" smtClean="0"/>
              <a:t>(</a:t>
            </a:r>
            <a:r>
              <a:rPr lang="ru-RU" sz="8000" dirty="0"/>
              <a:t>ныне Муниципальное учреждение «Дворец культуры им. И.М. Захарова»  Каслинского муниципального района)</a:t>
            </a:r>
          </a:p>
          <a:p>
            <a:pPr algn="ctr"/>
            <a:r>
              <a:rPr lang="ru-RU" sz="8000" dirty="0" smtClean="0"/>
              <a:t>г. Касли Челябинской </a:t>
            </a:r>
            <a:r>
              <a:rPr lang="ru-RU" sz="8000" dirty="0"/>
              <a:t>области</a:t>
            </a:r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r>
              <a:rPr lang="ru-RU" sz="5600" dirty="0">
                <a:solidFill>
                  <a:schemeClr val="bg1"/>
                </a:solidFill>
              </a:rPr>
              <a:t>Основание: Решение Каслинского горисполкома народных депутатов Челябинской области от 24.12.1982 г № 332 </a:t>
            </a:r>
            <a:r>
              <a:rPr lang="ru-RU" sz="5600" dirty="0" smtClean="0">
                <a:solidFill>
                  <a:schemeClr val="bg1"/>
                </a:solidFill>
              </a:rPr>
              <a:t>(</a:t>
            </a:r>
            <a:r>
              <a:rPr lang="ru-RU" sz="5600" dirty="0">
                <a:solidFill>
                  <a:schemeClr val="bg1"/>
                </a:solidFill>
              </a:rPr>
              <a:t>Ф. 64. Оп. 1. Д. 468. </a:t>
            </a:r>
            <a:r>
              <a:rPr lang="ru-RU" sz="5600" dirty="0" smtClean="0">
                <a:solidFill>
                  <a:schemeClr val="bg1"/>
                </a:solidFill>
              </a:rPr>
              <a:t>Л</a:t>
            </a:r>
            <a:r>
              <a:rPr lang="ru-RU" sz="5600" dirty="0">
                <a:solidFill>
                  <a:schemeClr val="bg1"/>
                </a:solidFill>
              </a:rPr>
              <a:t>. 220)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C:\Documents and Settings\Admin\Рабочий стол\ДК зимний сад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098" y="5326292"/>
            <a:ext cx="1954219" cy="129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Documents and Settings\Admin\Рабочий стол\ДК мурал в 2021 нарисовал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150" y="1785067"/>
            <a:ext cx="3184791" cy="179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Documents and Settings\Admin\Рабочий стол\ДК летом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571" y="342572"/>
            <a:ext cx="3184791" cy="212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Documents and Settings\Admin\Рабочий стол\ДК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293096"/>
            <a:ext cx="1404439" cy="187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:\Documents and Settings\Admin\Рабочий стол\ДК зимой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59004"/>
            <a:ext cx="1905221" cy="126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50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40506" y="260647"/>
            <a:ext cx="4547517" cy="6336703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sz="3300" dirty="0" smtClean="0"/>
          </a:p>
          <a:p>
            <a:pPr algn="ctr"/>
            <a:endParaRPr lang="ru-RU" sz="8000" dirty="0" smtClean="0"/>
          </a:p>
          <a:p>
            <a:pPr algn="ctr"/>
            <a:r>
              <a:rPr lang="ru-RU" sz="8000" dirty="0" smtClean="0"/>
              <a:t>100 лет </a:t>
            </a:r>
            <a:endParaRPr lang="ru-RU" sz="8000" dirty="0"/>
          </a:p>
          <a:p>
            <a:pPr algn="ctr"/>
            <a:r>
              <a:rPr lang="ru-RU" sz="8000" dirty="0"/>
              <a:t>со дня образования</a:t>
            </a:r>
          </a:p>
          <a:p>
            <a:pPr algn="ctr"/>
            <a:r>
              <a:rPr lang="ru-RU" sz="8000" dirty="0"/>
              <a:t>школы фабрично-заводского </a:t>
            </a:r>
            <a:r>
              <a:rPr lang="ru-RU" sz="8000" dirty="0" smtClean="0"/>
              <a:t>обучения</a:t>
            </a:r>
          </a:p>
          <a:p>
            <a:pPr algn="ctr"/>
            <a:r>
              <a:rPr lang="ru-RU" sz="8000" dirty="0" smtClean="0"/>
              <a:t>(декабрь 1922 </a:t>
            </a:r>
            <a:r>
              <a:rPr lang="ru-RU" sz="8000" dirty="0"/>
              <a:t>года)</a:t>
            </a:r>
          </a:p>
          <a:p>
            <a:pPr algn="ctr"/>
            <a:endParaRPr lang="ru-RU" sz="8000" dirty="0"/>
          </a:p>
          <a:p>
            <a:pPr algn="ctr"/>
            <a:r>
              <a:rPr lang="ru-RU" sz="8000" dirty="0"/>
              <a:t>(</a:t>
            </a:r>
            <a:r>
              <a:rPr lang="ru-RU" sz="8000" dirty="0" smtClean="0"/>
              <a:t>ныне Государственное </a:t>
            </a:r>
            <a:r>
              <a:rPr lang="ru-RU" sz="8000" dirty="0"/>
              <a:t>бюджетное профессиональное образовательное учреждение «</a:t>
            </a:r>
            <a:r>
              <a:rPr lang="ru-RU" sz="8000" dirty="0" err="1"/>
              <a:t>Каслинский</a:t>
            </a:r>
            <a:r>
              <a:rPr lang="ru-RU" sz="8000" dirty="0"/>
              <a:t> промышленно-гуманитарный техникум</a:t>
            </a:r>
            <a:r>
              <a:rPr lang="ru-RU" sz="8000" dirty="0" smtClean="0"/>
              <a:t>»)</a:t>
            </a:r>
            <a:endParaRPr lang="ru-RU" sz="8000" dirty="0"/>
          </a:p>
          <a:p>
            <a:pPr algn="ctr"/>
            <a:r>
              <a:rPr lang="ru-RU" sz="8000" dirty="0" smtClean="0"/>
              <a:t>г. Касли Челябинской </a:t>
            </a:r>
            <a:r>
              <a:rPr lang="ru-RU" sz="8000" dirty="0"/>
              <a:t>области</a:t>
            </a:r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r>
              <a:rPr lang="ru-RU" sz="5600" dirty="0" smtClean="0">
                <a:solidFill>
                  <a:schemeClr val="bg1"/>
                </a:solidFill>
              </a:rPr>
              <a:t>Основание</a:t>
            </a:r>
            <a:r>
              <a:rPr lang="ru-RU" sz="5600" dirty="0">
                <a:solidFill>
                  <a:schemeClr val="bg1"/>
                </a:solidFill>
              </a:rPr>
              <a:t>: Сведения из архивной справки о переименовании (реорганизации) ГБПОУ  «</a:t>
            </a:r>
            <a:r>
              <a:rPr lang="ru-RU" sz="5600" dirty="0" err="1">
                <a:solidFill>
                  <a:schemeClr val="bg1"/>
                </a:solidFill>
              </a:rPr>
              <a:t>Каслинский</a:t>
            </a:r>
            <a:r>
              <a:rPr lang="ru-RU" sz="5600" dirty="0">
                <a:solidFill>
                  <a:schemeClr val="bg1"/>
                </a:solidFill>
              </a:rPr>
              <a:t> промышленно-гуманитарный техникум» 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4499992" y="273050"/>
            <a:ext cx="4464496" cy="5853113"/>
          </a:xfrm>
        </p:spPr>
        <p:txBody>
          <a:bodyPr>
            <a:normAutofit lnSpcReduction="10000"/>
          </a:bodyPr>
          <a:lstStyle/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pPr marL="137160" indent="0">
              <a:buNone/>
            </a:pPr>
            <a:r>
              <a:rPr lang="ru-RU" sz="1200" dirty="0" smtClean="0"/>
              <a:t>   </a:t>
            </a:r>
          </a:p>
          <a:p>
            <a:pPr marL="137160" indent="0">
              <a:buNone/>
            </a:pPr>
            <a:r>
              <a:rPr lang="ru-RU" sz="1200" dirty="0" smtClean="0"/>
              <a:t>  Здание Ремесленного училища № 18 по ул. Советской, д. 40</a:t>
            </a:r>
          </a:p>
          <a:p>
            <a:pPr marL="137160" indent="0">
              <a:buNone/>
            </a:pPr>
            <a:r>
              <a:rPr lang="ru-RU" sz="1200" dirty="0"/>
              <a:t> </a:t>
            </a:r>
            <a:r>
              <a:rPr lang="ru-RU" sz="1200" dirty="0" smtClean="0"/>
              <a:t>                                               (1941 г.)</a:t>
            </a:r>
          </a:p>
          <a:p>
            <a:pPr marL="137160" indent="0">
              <a:buNone/>
            </a:pPr>
            <a:endParaRPr lang="ru-RU" sz="1200" dirty="0"/>
          </a:p>
          <a:p>
            <a:pPr marL="137160" indent="0">
              <a:buNone/>
            </a:pPr>
            <a:endParaRPr lang="ru-RU" sz="1200" dirty="0" smtClean="0"/>
          </a:p>
          <a:p>
            <a:pPr marL="137160" indent="0">
              <a:buNone/>
            </a:pPr>
            <a:endParaRPr lang="ru-RU" sz="1200" dirty="0"/>
          </a:p>
          <a:p>
            <a:pPr marL="137160" indent="0">
              <a:buNone/>
            </a:pPr>
            <a:endParaRPr lang="ru-RU" sz="1200" dirty="0" smtClean="0"/>
          </a:p>
          <a:p>
            <a:pPr marL="137160" indent="0">
              <a:buNone/>
            </a:pPr>
            <a:endParaRPr lang="ru-RU" sz="1200" dirty="0"/>
          </a:p>
          <a:p>
            <a:pPr marL="137160" indent="0">
              <a:buNone/>
            </a:pPr>
            <a:endParaRPr lang="ru-RU" sz="1200" dirty="0" smtClean="0"/>
          </a:p>
          <a:p>
            <a:pPr marL="137160" indent="0">
              <a:buNone/>
            </a:pPr>
            <a:endParaRPr lang="ru-RU" sz="1200" dirty="0"/>
          </a:p>
          <a:p>
            <a:pPr marL="137160" indent="0">
              <a:buNone/>
            </a:pPr>
            <a:endParaRPr lang="ru-RU" sz="1200" dirty="0" smtClean="0"/>
          </a:p>
          <a:p>
            <a:pPr marL="137160" indent="0">
              <a:buNone/>
            </a:pPr>
            <a:endParaRPr lang="ru-RU" sz="1200" dirty="0" smtClean="0"/>
          </a:p>
          <a:p>
            <a:pPr marL="137160" indent="0">
              <a:buNone/>
            </a:pPr>
            <a:endParaRPr lang="ru-RU" sz="1200" dirty="0"/>
          </a:p>
          <a:p>
            <a:pPr marL="137160" indent="0">
              <a:buNone/>
            </a:pPr>
            <a:endParaRPr lang="ru-RU" sz="1200" dirty="0" smtClean="0"/>
          </a:p>
          <a:p>
            <a:pPr marL="137160" indent="0">
              <a:buNone/>
            </a:pPr>
            <a:endParaRPr lang="ru-RU" sz="1200" dirty="0"/>
          </a:p>
          <a:p>
            <a:pPr marL="137160" indent="0">
              <a:buNone/>
            </a:pPr>
            <a:endParaRPr lang="ru-RU" sz="1200" dirty="0" smtClean="0"/>
          </a:p>
          <a:p>
            <a:pPr marL="137160" indent="0">
              <a:buNone/>
            </a:pPr>
            <a:endParaRPr lang="ru-RU" sz="1200" dirty="0"/>
          </a:p>
          <a:p>
            <a:pPr marL="137160" indent="0">
              <a:buNone/>
            </a:pPr>
            <a:endParaRPr lang="ru-RU" sz="1200" dirty="0" smtClean="0"/>
          </a:p>
          <a:p>
            <a:pPr marL="137160" indent="0">
              <a:buNone/>
            </a:pPr>
            <a:endParaRPr lang="ru-RU" sz="1200" dirty="0"/>
          </a:p>
          <a:p>
            <a:pPr marL="137160" indent="0">
              <a:buNone/>
            </a:pPr>
            <a:endParaRPr lang="ru-RU" sz="1200" dirty="0" smtClean="0"/>
          </a:p>
          <a:p>
            <a:pPr marL="137160" indent="0">
              <a:buNone/>
            </a:pPr>
            <a:endParaRPr lang="ru-RU" sz="1200" dirty="0"/>
          </a:p>
          <a:p>
            <a:pPr marL="137160" indent="0" algn="ctr">
              <a:buNone/>
            </a:pPr>
            <a:r>
              <a:rPr lang="ru-RU" sz="1200" dirty="0" smtClean="0"/>
              <a:t>Здание ГБПОУ «</a:t>
            </a:r>
            <a:r>
              <a:rPr lang="ru-RU" sz="1200" dirty="0" err="1" smtClean="0"/>
              <a:t>Каслинский</a:t>
            </a:r>
            <a:r>
              <a:rPr lang="ru-RU" sz="1200" dirty="0" smtClean="0"/>
              <a:t> </a:t>
            </a:r>
            <a:r>
              <a:rPr lang="ru-RU" sz="1200" dirty="0"/>
              <a:t>промышленно-гуманитарный техникум</a:t>
            </a:r>
            <a:r>
              <a:rPr lang="ru-RU" sz="1200" dirty="0" smtClean="0"/>
              <a:t>» сегодня</a:t>
            </a:r>
          </a:p>
          <a:p>
            <a:pPr marL="137160" indent="0">
              <a:buNone/>
            </a:pPr>
            <a:endParaRPr lang="ru-RU" sz="1200" dirty="0"/>
          </a:p>
        </p:txBody>
      </p:sp>
      <p:pic>
        <p:nvPicPr>
          <p:cNvPr id="6146" name="Picture 2" descr="C:\Documents and Settings\Admin\Рабочий стол\ПУ 1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960" y="2348880"/>
            <a:ext cx="211223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Documents and Settings\Admin\Рабочий стол\ПУ №   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91381"/>
            <a:ext cx="2099870" cy="127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Documents and Settings\Admin\Рабочий стол\ПУ №18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120" y="4149080"/>
            <a:ext cx="1685359" cy="126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Documents and Settings\Admin\Рабочий стол\ПУ № 18  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947" y="4134268"/>
            <a:ext cx="1705108" cy="127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55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8012360" cy="1152128"/>
          </a:xfrm>
        </p:spPr>
        <p:txBody>
          <a:bodyPr/>
          <a:lstStyle/>
          <a:p>
            <a:pPr algn="ctr"/>
            <a:r>
              <a:rPr lang="ru-RU" sz="2400" b="0" dirty="0" smtClean="0"/>
              <a:t>Архивный отдел администрации Каслинского муниципального района</a:t>
            </a:r>
            <a:endParaRPr lang="ru-RU" sz="2400" b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2507786"/>
            <a:ext cx="8640960" cy="401755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Начальник архивного отдела:                   Суслова Лилия Григорьевна</a:t>
            </a:r>
          </a:p>
          <a:p>
            <a:endParaRPr lang="ru-RU" dirty="0"/>
          </a:p>
          <a:p>
            <a:r>
              <a:rPr lang="ru-RU" dirty="0" smtClean="0"/>
              <a:t>Составитель:                                              Пантелеева Оксана Владимировна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dirty="0" smtClean="0"/>
              <a:t>2022</a:t>
            </a:r>
          </a:p>
          <a:p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452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3344</TotalTime>
  <Words>1303</Words>
  <Application>Microsoft Office PowerPoint</Application>
  <PresentationFormat>Экран (4:3)</PresentationFormat>
  <Paragraphs>356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Апекс</vt:lpstr>
      <vt:lpstr>Acrobat Document</vt:lpstr>
      <vt:lpstr>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Архивный отдел администрации Каслинского муниципального района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Знаменательные и памятные даты Каслинского муниципального района на 2021 год </dc:title>
  <cp:lastModifiedBy>Admin</cp:lastModifiedBy>
  <cp:revision>265</cp:revision>
  <cp:lastPrinted>2021-12-29T03:13:35Z</cp:lastPrinted>
  <dcterms:modified xsi:type="dcterms:W3CDTF">2021-12-29T03:21:13Z</dcterms:modified>
  <cp:contentStatus/>
</cp:coreProperties>
</file>